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24" r:id="rId2"/>
    <p:sldId id="339" r:id="rId3"/>
    <p:sldId id="391" r:id="rId4"/>
    <p:sldId id="401" r:id="rId5"/>
    <p:sldId id="396" r:id="rId6"/>
    <p:sldId id="398" r:id="rId7"/>
    <p:sldId id="402" r:id="rId8"/>
    <p:sldId id="399" r:id="rId9"/>
    <p:sldId id="392" r:id="rId10"/>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80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999"/>
    <a:srgbClr val="FFFF99"/>
    <a:srgbClr val="A31E22"/>
    <a:srgbClr val="940D0D"/>
    <a:srgbClr val="99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47" autoAdjust="0"/>
    <p:restoredTop sz="77601" autoAdjust="0"/>
  </p:normalViewPr>
  <p:slideViewPr>
    <p:cSldViewPr snapToGrid="0">
      <p:cViewPr varScale="1">
        <p:scale>
          <a:sx n="81" d="100"/>
          <a:sy n="81" d="100"/>
        </p:scale>
        <p:origin x="1176" y="67"/>
      </p:cViewPr>
      <p:guideLst>
        <p:guide orient="horz" pos="1620"/>
        <p:guide pos="2880"/>
        <p:guide orient="horz" pos="18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2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t" anchorCtr="0" compatLnSpc="1">
            <a:prstTxWarp prst="textNoShape">
              <a:avLst/>
            </a:prstTxWarp>
          </a:bodyPr>
          <a:lstStyle>
            <a:lvl1pPr defTabSz="933879" eaLnBrk="1" hangingPunct="1">
              <a:defRPr sz="1300">
                <a:cs typeface="+mn-cs"/>
              </a:defRPr>
            </a:lvl1pPr>
          </a:lstStyle>
          <a:p>
            <a:pPr>
              <a:defRPr/>
            </a:pPr>
            <a:endParaRPr lang="en-US" dirty="0"/>
          </a:p>
        </p:txBody>
      </p:sp>
      <p:sp>
        <p:nvSpPr>
          <p:cNvPr id="83971" name="Rectangle 3"/>
          <p:cNvSpPr>
            <a:spLocks noGrp="1" noChangeArrowheads="1"/>
          </p:cNvSpPr>
          <p:nvPr>
            <p:ph type="dt" sz="quarter" idx="1"/>
          </p:nvPr>
        </p:nvSpPr>
        <p:spPr bwMode="auto">
          <a:xfrm>
            <a:off x="3973513" y="0"/>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t" anchorCtr="0" compatLnSpc="1">
            <a:prstTxWarp prst="textNoShape">
              <a:avLst/>
            </a:prstTxWarp>
          </a:bodyPr>
          <a:lstStyle>
            <a:lvl1pPr algn="r" defTabSz="933879" eaLnBrk="1" hangingPunct="1">
              <a:defRPr sz="1300">
                <a:cs typeface="+mn-cs"/>
              </a:defRPr>
            </a:lvl1pPr>
          </a:lstStyle>
          <a:p>
            <a:pPr>
              <a:defRPr/>
            </a:pPr>
            <a:endParaRPr lang="en-US" dirty="0"/>
          </a:p>
        </p:txBody>
      </p:sp>
      <p:sp>
        <p:nvSpPr>
          <p:cNvPr id="83972" name="Rectangle 4"/>
          <p:cNvSpPr>
            <a:spLocks noGrp="1" noChangeArrowheads="1"/>
          </p:cNvSpPr>
          <p:nvPr>
            <p:ph type="ftr" sz="quarter" idx="2"/>
          </p:nvPr>
        </p:nvSpPr>
        <p:spPr bwMode="auto">
          <a:xfrm>
            <a:off x="0"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b" anchorCtr="0" compatLnSpc="1">
            <a:prstTxWarp prst="textNoShape">
              <a:avLst/>
            </a:prstTxWarp>
          </a:bodyPr>
          <a:lstStyle>
            <a:lvl1pPr defTabSz="933879" eaLnBrk="1" hangingPunct="1">
              <a:defRPr sz="1300">
                <a:cs typeface="+mn-cs"/>
              </a:defRPr>
            </a:lvl1pPr>
          </a:lstStyle>
          <a:p>
            <a:pPr>
              <a:defRPr/>
            </a:pPr>
            <a:endParaRPr lang="en-US" dirty="0"/>
          </a:p>
        </p:txBody>
      </p:sp>
      <p:sp>
        <p:nvSpPr>
          <p:cNvPr id="83973" name="Rectangle 5"/>
          <p:cNvSpPr>
            <a:spLocks noGrp="1" noChangeArrowheads="1"/>
          </p:cNvSpPr>
          <p:nvPr>
            <p:ph type="sldNum" sz="quarter" idx="3"/>
          </p:nvPr>
        </p:nvSpPr>
        <p:spPr bwMode="auto">
          <a:xfrm>
            <a:off x="3973513" y="8829675"/>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b" anchorCtr="0" compatLnSpc="1">
            <a:prstTxWarp prst="textNoShape">
              <a:avLst/>
            </a:prstTxWarp>
          </a:bodyPr>
          <a:lstStyle>
            <a:lvl1pPr algn="r" defTabSz="933450" eaLnBrk="1" hangingPunct="1">
              <a:defRPr sz="1300"/>
            </a:lvl1pPr>
          </a:lstStyle>
          <a:p>
            <a:pPr>
              <a:defRPr/>
            </a:pPr>
            <a:fld id="{C3667443-3BB7-40E6-8F1B-DC24FB01B94D}" type="slidenum">
              <a:rPr lang="en-US" altLang="en-US"/>
              <a:pPr>
                <a:defRPr/>
              </a:pPr>
              <a:t>‹#›</a:t>
            </a:fld>
            <a:endParaRPr lang="en-US" altLang="en-US" dirty="0"/>
          </a:p>
        </p:txBody>
      </p:sp>
    </p:spTree>
    <p:extLst>
      <p:ext uri="{BB962C8B-B14F-4D97-AF65-F5344CB8AC3E}">
        <p14:creationId xmlns:p14="http://schemas.microsoft.com/office/powerpoint/2010/main" val="937038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t" anchorCtr="0" compatLnSpc="1">
            <a:prstTxWarp prst="textNoShape">
              <a:avLst/>
            </a:prstTxWarp>
          </a:bodyPr>
          <a:lstStyle>
            <a:lvl1pPr defTabSz="933879" eaLnBrk="1" hangingPunct="1">
              <a:defRPr sz="1300">
                <a:cs typeface="+mn-cs"/>
              </a:defRPr>
            </a:lvl1pPr>
          </a:lstStyle>
          <a:p>
            <a:pPr>
              <a:defRPr/>
            </a:pPr>
            <a:endParaRPr lang="en-US" dirty="0"/>
          </a:p>
        </p:txBody>
      </p:sp>
      <p:sp>
        <p:nvSpPr>
          <p:cNvPr id="69635" name="Rectangle 3"/>
          <p:cNvSpPr>
            <a:spLocks noGrp="1" noChangeArrowheads="1"/>
          </p:cNvSpPr>
          <p:nvPr>
            <p:ph type="dt" idx="1"/>
          </p:nvPr>
        </p:nvSpPr>
        <p:spPr bwMode="auto">
          <a:xfrm>
            <a:off x="3973513" y="0"/>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t" anchorCtr="0" compatLnSpc="1">
            <a:prstTxWarp prst="textNoShape">
              <a:avLst/>
            </a:prstTxWarp>
          </a:bodyPr>
          <a:lstStyle>
            <a:lvl1pPr algn="r" defTabSz="933879" eaLnBrk="1" hangingPunct="1">
              <a:defRPr sz="1300">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715963" y="695325"/>
            <a:ext cx="5580062" cy="34877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700088" y="4416425"/>
            <a:ext cx="5610225"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9638" name="Rectangle 6"/>
          <p:cNvSpPr>
            <a:spLocks noGrp="1" noChangeArrowheads="1"/>
          </p:cNvSpPr>
          <p:nvPr>
            <p:ph type="ftr" sz="quarter" idx="4"/>
          </p:nvPr>
        </p:nvSpPr>
        <p:spPr bwMode="auto">
          <a:xfrm>
            <a:off x="0"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b" anchorCtr="0" compatLnSpc="1">
            <a:prstTxWarp prst="textNoShape">
              <a:avLst/>
            </a:prstTxWarp>
          </a:bodyPr>
          <a:lstStyle>
            <a:lvl1pPr defTabSz="933879" eaLnBrk="1" hangingPunct="1">
              <a:defRPr sz="1300">
                <a:cs typeface="+mn-cs"/>
              </a:defRPr>
            </a:lvl1pPr>
          </a:lstStyle>
          <a:p>
            <a:pPr>
              <a:defRPr/>
            </a:pPr>
            <a:endParaRPr lang="en-US" dirty="0"/>
          </a:p>
        </p:txBody>
      </p:sp>
      <p:sp>
        <p:nvSpPr>
          <p:cNvPr id="69639" name="Rectangle 7"/>
          <p:cNvSpPr>
            <a:spLocks noGrp="1" noChangeArrowheads="1"/>
          </p:cNvSpPr>
          <p:nvPr>
            <p:ph type="sldNum" sz="quarter" idx="5"/>
          </p:nvPr>
        </p:nvSpPr>
        <p:spPr bwMode="auto">
          <a:xfrm>
            <a:off x="3973513" y="8829675"/>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7" tIns="46577" rIns="93157" bIns="46577" numCol="1" anchor="b" anchorCtr="0" compatLnSpc="1">
            <a:prstTxWarp prst="textNoShape">
              <a:avLst/>
            </a:prstTxWarp>
          </a:bodyPr>
          <a:lstStyle>
            <a:lvl1pPr algn="r" defTabSz="933450" eaLnBrk="1" hangingPunct="1">
              <a:defRPr sz="1300"/>
            </a:lvl1pPr>
          </a:lstStyle>
          <a:p>
            <a:pPr>
              <a:defRPr/>
            </a:pPr>
            <a:fld id="{DA52EDE9-FDC2-48D4-B791-F3050F7FD16F}" type="slidenum">
              <a:rPr lang="en-US" altLang="en-US"/>
              <a:pPr>
                <a:defRPr/>
              </a:pPr>
              <a:t>‹#›</a:t>
            </a:fld>
            <a:endParaRPr lang="en-US" altLang="en-US" dirty="0"/>
          </a:p>
        </p:txBody>
      </p:sp>
    </p:spTree>
    <p:extLst>
      <p:ext uri="{BB962C8B-B14F-4D97-AF65-F5344CB8AC3E}">
        <p14:creationId xmlns:p14="http://schemas.microsoft.com/office/powerpoint/2010/main" val="1774091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715963" y="695325"/>
            <a:ext cx="5580062" cy="3487738"/>
          </a:xfrm>
          <a:ln/>
        </p:spPr>
      </p:sp>
      <p:sp>
        <p:nvSpPr>
          <p:cNvPr id="38915" name="Notes Placeholder 2"/>
          <p:cNvSpPr>
            <a:spLocks noGrp="1"/>
          </p:cNvSpPr>
          <p:nvPr>
            <p:ph type="body" idx="1"/>
          </p:nvPr>
        </p:nvSpPr>
        <p:spPr>
          <a:noFill/>
        </p:spPr>
        <p:txBody>
          <a:bodyPr/>
          <a:lstStyle/>
          <a:p>
            <a:endParaRPr lang="en-US" altLang="en-US" dirty="0" smtClean="0">
              <a:latin typeface="Arial" pitchFamily="34" charset="0"/>
            </a:endParaRPr>
          </a:p>
        </p:txBody>
      </p:sp>
      <p:sp>
        <p:nvSpPr>
          <p:cNvPr id="38916" name="Slide Number Placeholder 3"/>
          <p:cNvSpPr>
            <a:spLocks noGrp="1"/>
          </p:cNvSpPr>
          <p:nvPr>
            <p:ph type="sldNum" sz="quarter" idx="5"/>
          </p:nvPr>
        </p:nvSpPr>
        <p:spPr>
          <a:noFill/>
        </p:spPr>
        <p:txBody>
          <a:bodyPr/>
          <a:lstStyle>
            <a:lvl1pPr defTabSz="933450">
              <a:defRPr>
                <a:solidFill>
                  <a:schemeClr val="tx1"/>
                </a:solidFill>
                <a:latin typeface="Arial" pitchFamily="34" charset="0"/>
                <a:cs typeface="Arial" pitchFamily="34" charset="0"/>
              </a:defRPr>
            </a:lvl1pPr>
            <a:lvl2pPr marL="742950" indent="-285750" defTabSz="933450">
              <a:defRPr>
                <a:solidFill>
                  <a:schemeClr val="tx1"/>
                </a:solidFill>
                <a:latin typeface="Arial" pitchFamily="34" charset="0"/>
                <a:cs typeface="Arial" pitchFamily="34" charset="0"/>
              </a:defRPr>
            </a:lvl2pPr>
            <a:lvl3pPr marL="1143000" indent="-228600" defTabSz="933450">
              <a:defRPr>
                <a:solidFill>
                  <a:schemeClr val="tx1"/>
                </a:solidFill>
                <a:latin typeface="Arial" pitchFamily="34" charset="0"/>
                <a:cs typeface="Arial" pitchFamily="34" charset="0"/>
              </a:defRPr>
            </a:lvl3pPr>
            <a:lvl4pPr marL="1600200" indent="-228600" defTabSz="933450">
              <a:defRPr>
                <a:solidFill>
                  <a:schemeClr val="tx1"/>
                </a:solidFill>
                <a:latin typeface="Arial" pitchFamily="34" charset="0"/>
                <a:cs typeface="Arial" pitchFamily="34" charset="0"/>
              </a:defRPr>
            </a:lvl4pPr>
            <a:lvl5pPr marL="2057400" indent="-228600" defTabSz="933450">
              <a:defRPr>
                <a:solidFill>
                  <a:schemeClr val="tx1"/>
                </a:solidFill>
                <a:latin typeface="Arial" pitchFamily="34" charset="0"/>
                <a:cs typeface="Arial" pitchFamily="34" charset="0"/>
              </a:defRPr>
            </a:lvl5pPr>
            <a:lvl6pPr marL="2514600" indent="-228600" defTabSz="93345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345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345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3450" eaLnBrk="0" fontAlgn="base" hangingPunct="0">
              <a:spcBef>
                <a:spcPct val="0"/>
              </a:spcBef>
              <a:spcAft>
                <a:spcPct val="0"/>
              </a:spcAft>
              <a:defRPr>
                <a:solidFill>
                  <a:schemeClr val="tx1"/>
                </a:solidFill>
                <a:latin typeface="Arial" pitchFamily="34" charset="0"/>
                <a:cs typeface="Arial" pitchFamily="34" charset="0"/>
              </a:defRPr>
            </a:lvl9pPr>
          </a:lstStyle>
          <a:p>
            <a:fld id="{92A13A05-B7A5-40C2-A776-96AB84BB184D}" type="slidenum">
              <a:rPr lang="en-US" altLang="en-US" smtClean="0"/>
              <a:pPr/>
              <a:t>1</a:t>
            </a:fld>
            <a:endParaRPr lang="en-US" altLang="en-US" dirty="0" smtClean="0"/>
          </a:p>
        </p:txBody>
      </p:sp>
    </p:spTree>
    <p:extLst>
      <p:ext uri="{BB962C8B-B14F-4D97-AF65-F5344CB8AC3E}">
        <p14:creationId xmlns:p14="http://schemas.microsoft.com/office/powerpoint/2010/main" val="2921757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2</a:t>
            </a:fld>
            <a:endParaRPr lang="en-US" altLang="en-US" dirty="0"/>
          </a:p>
        </p:txBody>
      </p:sp>
    </p:spTree>
    <p:extLst>
      <p:ext uri="{BB962C8B-B14F-4D97-AF65-F5344CB8AC3E}">
        <p14:creationId xmlns:p14="http://schemas.microsoft.com/office/powerpoint/2010/main" val="3558276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r>
              <a:rPr lang="en-US" dirty="0" smtClean="0"/>
              <a:t>The audit lasted about 3 ½</a:t>
            </a:r>
            <a:r>
              <a:rPr lang="en-US" baseline="0" dirty="0" smtClean="0"/>
              <a:t> years; I know several members of the faculty were interviewed on multiple occasions</a:t>
            </a:r>
          </a:p>
          <a:p>
            <a:endParaRPr lang="en-US" baseline="0" dirty="0" smtClean="0"/>
          </a:p>
          <a:p>
            <a:r>
              <a:rPr lang="en-US" baseline="0" dirty="0" smtClean="0"/>
              <a:t>The Business Office provided OFCCP auditors with all of the information we had for about a half-dozen employment searches</a:t>
            </a:r>
            <a:endParaRPr lang="en-US" dirty="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3</a:t>
            </a:fld>
            <a:endParaRPr lang="en-US" altLang="en-US" dirty="0"/>
          </a:p>
        </p:txBody>
      </p:sp>
    </p:spTree>
    <p:extLst>
      <p:ext uri="{BB962C8B-B14F-4D97-AF65-F5344CB8AC3E}">
        <p14:creationId xmlns:p14="http://schemas.microsoft.com/office/powerpoint/2010/main" val="315768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r>
              <a:rPr lang="en-US" dirty="0" smtClean="0"/>
              <a:t>First</a:t>
            </a:r>
            <a:r>
              <a:rPr lang="en-US" baseline="0" dirty="0" smtClean="0"/>
              <a:t> violation was resolved quickly (in 2014) but remains on the record</a:t>
            </a:r>
          </a:p>
          <a:p>
            <a:endParaRPr lang="en-US" baseline="0" dirty="0" smtClean="0"/>
          </a:p>
          <a:p>
            <a:r>
              <a:rPr lang="en-US" baseline="0" dirty="0" smtClean="0"/>
              <a:t>Instances of the second violation apparently had two main themes: </a:t>
            </a:r>
          </a:p>
          <a:p>
            <a:r>
              <a:rPr lang="en-US" baseline="0" dirty="0" smtClean="0"/>
              <a:t>  1</a:t>
            </a:r>
            <a:r>
              <a:rPr lang="en-US" baseline="0" dirty="0" smtClean="0"/>
              <a:t>. the Hiring Officer “didn’t know they were supposed to maintain all these documents”</a:t>
            </a:r>
          </a:p>
          <a:p>
            <a:r>
              <a:rPr lang="en-US" baseline="0" dirty="0" smtClean="0"/>
              <a:t>  2</a:t>
            </a:r>
            <a:r>
              <a:rPr lang="en-US" baseline="0" dirty="0" smtClean="0"/>
              <a:t>. the person who was listed as the Hiring Officer was not the person with final decision-making authority</a:t>
            </a:r>
            <a:endParaRPr lang="en-US" dirty="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4</a:t>
            </a:fld>
            <a:endParaRPr lang="en-US" altLang="en-US" dirty="0"/>
          </a:p>
        </p:txBody>
      </p:sp>
    </p:spTree>
    <p:extLst>
      <p:ext uri="{BB962C8B-B14F-4D97-AF65-F5344CB8AC3E}">
        <p14:creationId xmlns:p14="http://schemas.microsoft.com/office/powerpoint/2010/main" val="1174759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5</a:t>
            </a:fld>
            <a:endParaRPr lang="en-US" altLang="en-US" dirty="0"/>
          </a:p>
        </p:txBody>
      </p:sp>
    </p:spTree>
    <p:extLst>
      <p:ext uri="{BB962C8B-B14F-4D97-AF65-F5344CB8AC3E}">
        <p14:creationId xmlns:p14="http://schemas.microsoft.com/office/powerpoint/2010/main" val="20030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There will be a particular emphasis placed on these job families by HR, effective immediately.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Even though the audits will focus exclusively on these job families, the University’s plan is to roll out the requirements for all new hires, effective immediately.</a:t>
            </a:r>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6</a:t>
            </a:fld>
            <a:endParaRPr lang="en-US" altLang="en-US" dirty="0"/>
          </a:p>
        </p:txBody>
      </p:sp>
    </p:spTree>
    <p:extLst>
      <p:ext uri="{BB962C8B-B14F-4D97-AF65-F5344CB8AC3E}">
        <p14:creationId xmlns:p14="http://schemas.microsoft.com/office/powerpoint/2010/main" val="460557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There is NO REGISTRATION for the training sessions, but it’s important that you document your attendance (sign in sheets will be provided)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You CANNOT be listed as hiring officer for any new job postings unless you’ve completed the training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Hiring Office should be the person responsible for the hiring decision</a:t>
            </a:r>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7</a:t>
            </a:fld>
            <a:endParaRPr lang="en-US" altLang="en-US" dirty="0"/>
          </a:p>
        </p:txBody>
      </p:sp>
    </p:spTree>
    <p:extLst>
      <p:ext uri="{BB962C8B-B14F-4D97-AF65-F5344CB8AC3E}">
        <p14:creationId xmlns:p14="http://schemas.microsoft.com/office/powerpoint/2010/main" val="46055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8</a:t>
            </a:fld>
            <a:endParaRPr lang="en-US" altLang="en-US" dirty="0"/>
          </a:p>
        </p:txBody>
      </p:sp>
    </p:spTree>
    <p:extLst>
      <p:ext uri="{BB962C8B-B14F-4D97-AF65-F5344CB8AC3E}">
        <p14:creationId xmlns:p14="http://schemas.microsoft.com/office/powerpoint/2010/main" val="275598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5325"/>
            <a:ext cx="5580062" cy="3487738"/>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DA52EDE9-FDC2-48D4-B791-F3050F7FD16F}" type="slidenum">
              <a:rPr lang="en-US" altLang="en-US" smtClean="0"/>
              <a:pPr>
                <a:defRPr/>
              </a:pPr>
              <a:t>9</a:t>
            </a:fld>
            <a:endParaRPr lang="en-US" altLang="en-US" dirty="0"/>
          </a:p>
        </p:txBody>
      </p:sp>
    </p:spTree>
    <p:extLst>
      <p:ext uri="{BB962C8B-B14F-4D97-AF65-F5344CB8AC3E}">
        <p14:creationId xmlns:p14="http://schemas.microsoft.com/office/powerpoint/2010/main" val="1310420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1775355"/>
            <a:ext cx="7772400" cy="1225021"/>
          </a:xfrm>
        </p:spPr>
        <p:txBody>
          <a:bodyPr/>
          <a:lstStyle>
            <a:lvl1pPr>
              <a:defRPr smtClean="0">
                <a:effectLst/>
              </a:defRPr>
            </a:lvl1pPr>
          </a:lstStyle>
          <a:p>
            <a:pPr lvl="0"/>
            <a:r>
              <a:rPr lang="en-US" noProof="0" smtClean="0"/>
              <a:t>Click to edit Master title style</a:t>
            </a:r>
          </a:p>
        </p:txBody>
      </p:sp>
      <p:sp>
        <p:nvSpPr>
          <p:cNvPr id="112643" name="Rectangle 3"/>
          <p:cNvSpPr>
            <a:spLocks noGrp="1" noChangeArrowheads="1"/>
          </p:cNvSpPr>
          <p:nvPr>
            <p:ph type="subTitle" idx="1"/>
          </p:nvPr>
        </p:nvSpPr>
        <p:spPr>
          <a:xfrm>
            <a:off x="1371600" y="3238500"/>
            <a:ext cx="6400800" cy="1460500"/>
          </a:xfrm>
        </p:spPr>
        <p:txBody>
          <a:bodyPr/>
          <a:lstStyle>
            <a:lvl1pPr marL="0" indent="0" algn="ctr">
              <a:buFont typeface="Wingdings" pitchFamily="2" charset="2"/>
              <a:buNone/>
              <a:defRPr smtClean="0"/>
            </a:lvl1pPr>
          </a:lstStyle>
          <a:p>
            <a:pPr lvl="0"/>
            <a:r>
              <a:rPr lang="en-US" noProof="0" smtClean="0"/>
              <a:t>Click to edit Master subtitle style</a:t>
            </a:r>
          </a:p>
        </p:txBody>
      </p:sp>
      <p:sp>
        <p:nvSpPr>
          <p:cNvPr id="4" name="Rectangle 6"/>
          <p:cNvSpPr>
            <a:spLocks noGrp="1" noChangeArrowheads="1"/>
          </p:cNvSpPr>
          <p:nvPr>
            <p:ph type="sldNum" sz="quarter" idx="10"/>
          </p:nvPr>
        </p:nvSpPr>
        <p:spPr>
          <a:xfrm>
            <a:off x="6553200" y="5205237"/>
            <a:ext cx="2133600" cy="396874"/>
          </a:xfrm>
        </p:spPr>
        <p:txBody>
          <a:bodyPr/>
          <a:lstStyle>
            <a:lvl1pPr>
              <a:defRPr/>
            </a:lvl1pPr>
          </a:lstStyle>
          <a:p>
            <a:pPr>
              <a:defRPr/>
            </a:pPr>
            <a:fld id="{6B6F394F-E54F-42C3-A216-F31AC1409FE6}" type="slidenum">
              <a:rPr lang="en-US" altLang="en-US"/>
              <a:pPr>
                <a:defRPr/>
              </a:pPr>
              <a:t>‹#›</a:t>
            </a:fld>
            <a:endParaRPr lang="en-US" altLang="en-US" dirty="0"/>
          </a:p>
        </p:txBody>
      </p:sp>
    </p:spTree>
    <p:extLst>
      <p:ext uri="{BB962C8B-B14F-4D97-AF65-F5344CB8AC3E}">
        <p14:creationId xmlns:p14="http://schemas.microsoft.com/office/powerpoint/2010/main" val="211480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026338A-0598-42DE-BF80-FCD0AA37F4EF}" type="slidenum">
              <a:rPr lang="en-US" altLang="en-US"/>
              <a:pPr>
                <a:defRPr/>
              </a:pPr>
              <a:t>‹#›</a:t>
            </a:fld>
            <a:endParaRPr lang="en-US" altLang="en-US" dirty="0"/>
          </a:p>
        </p:txBody>
      </p:sp>
    </p:spTree>
    <p:extLst>
      <p:ext uri="{BB962C8B-B14F-4D97-AF65-F5344CB8AC3E}">
        <p14:creationId xmlns:p14="http://schemas.microsoft.com/office/powerpoint/2010/main" val="354460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27000"/>
            <a:ext cx="21717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27000"/>
            <a:ext cx="63627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360D2BD-3ED9-4D4B-9F33-63DDD8F89315}" type="slidenum">
              <a:rPr lang="en-US" altLang="en-US"/>
              <a:pPr>
                <a:defRPr/>
              </a:pPr>
              <a:t>‹#›</a:t>
            </a:fld>
            <a:endParaRPr lang="en-US" altLang="en-US" dirty="0"/>
          </a:p>
        </p:txBody>
      </p:sp>
    </p:spTree>
    <p:extLst>
      <p:ext uri="{BB962C8B-B14F-4D97-AF65-F5344CB8AC3E}">
        <p14:creationId xmlns:p14="http://schemas.microsoft.com/office/powerpoint/2010/main" val="158389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27000"/>
            <a:ext cx="8686800" cy="635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825500"/>
            <a:ext cx="8610600" cy="4127500"/>
          </a:xfrm>
        </p:spPr>
        <p:txBody>
          <a:bodyPr/>
          <a:lstStyle/>
          <a:p>
            <a:pPr lvl="0"/>
            <a:r>
              <a:rPr lang="en-US" noProof="0" dirty="0" smtClean="0"/>
              <a:t>Click icon to add chart</a:t>
            </a:r>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202B5778-4E6A-43EE-BA3C-FC66BC697EF8}" type="slidenum">
              <a:rPr lang="en-US" altLang="en-US"/>
              <a:pPr>
                <a:defRPr/>
              </a:pPr>
              <a:t>‹#›</a:t>
            </a:fld>
            <a:endParaRPr lang="en-US" altLang="en-US" dirty="0"/>
          </a:p>
        </p:txBody>
      </p:sp>
    </p:spTree>
    <p:extLst>
      <p:ext uri="{BB962C8B-B14F-4D97-AF65-F5344CB8AC3E}">
        <p14:creationId xmlns:p14="http://schemas.microsoft.com/office/powerpoint/2010/main" val="143879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defRPr/>
            </a:lvl1pPr>
          </a:lstStyle>
          <a:p>
            <a:pPr>
              <a:defRPr/>
            </a:pPr>
            <a:fld id="{54447261-58A0-4EC9-9B59-77AB1E8928A5}" type="slidenum">
              <a:rPr lang="en-US" altLang="en-US"/>
              <a:pPr>
                <a:defRPr/>
              </a:pPr>
              <a:t>‹#›</a:t>
            </a:fld>
            <a:endParaRPr lang="en-US" altLang="en-US" dirty="0"/>
          </a:p>
        </p:txBody>
      </p:sp>
    </p:spTree>
    <p:extLst>
      <p:ext uri="{BB962C8B-B14F-4D97-AF65-F5344CB8AC3E}">
        <p14:creationId xmlns:p14="http://schemas.microsoft.com/office/powerpoint/2010/main" val="303095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1B0E4E3-329A-4FE0-859E-3A9FB453AD12}" type="slidenum">
              <a:rPr lang="en-US" altLang="en-US"/>
              <a:pPr>
                <a:defRPr/>
              </a:pPr>
              <a:t>‹#›</a:t>
            </a:fld>
            <a:endParaRPr lang="en-US" altLang="en-US" dirty="0"/>
          </a:p>
        </p:txBody>
      </p:sp>
    </p:spTree>
    <p:extLst>
      <p:ext uri="{BB962C8B-B14F-4D97-AF65-F5344CB8AC3E}">
        <p14:creationId xmlns:p14="http://schemas.microsoft.com/office/powerpoint/2010/main" val="271175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825500"/>
            <a:ext cx="4229100" cy="4127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825500"/>
            <a:ext cx="4229100" cy="4127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13C35F5-FA68-42DE-A808-E879BBADC8EC}" type="slidenum">
              <a:rPr lang="en-US" altLang="en-US"/>
              <a:pPr>
                <a:defRPr/>
              </a:pPr>
              <a:t>‹#›</a:t>
            </a:fld>
            <a:endParaRPr lang="en-US" altLang="en-US" dirty="0"/>
          </a:p>
        </p:txBody>
      </p:sp>
    </p:spTree>
    <p:extLst>
      <p:ext uri="{BB962C8B-B14F-4D97-AF65-F5344CB8AC3E}">
        <p14:creationId xmlns:p14="http://schemas.microsoft.com/office/powerpoint/2010/main" val="144465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4"/>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4EEE338-E6C1-41E8-866E-42FF1C9E5F42}" type="slidenum">
              <a:rPr lang="en-US" altLang="en-US"/>
              <a:pPr>
                <a:defRPr/>
              </a:pPr>
              <a:t>‹#›</a:t>
            </a:fld>
            <a:endParaRPr lang="en-US" altLang="en-US" dirty="0"/>
          </a:p>
        </p:txBody>
      </p:sp>
    </p:spTree>
    <p:extLst>
      <p:ext uri="{BB962C8B-B14F-4D97-AF65-F5344CB8AC3E}">
        <p14:creationId xmlns:p14="http://schemas.microsoft.com/office/powerpoint/2010/main" val="31157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99A8F2E-3455-463A-83BF-FEF90597649F}" type="slidenum">
              <a:rPr lang="en-US" altLang="en-US"/>
              <a:pPr>
                <a:defRPr/>
              </a:pPr>
              <a:t>‹#›</a:t>
            </a:fld>
            <a:endParaRPr lang="en-US" altLang="en-US" dirty="0"/>
          </a:p>
        </p:txBody>
      </p:sp>
    </p:spTree>
    <p:extLst>
      <p:ext uri="{BB962C8B-B14F-4D97-AF65-F5344CB8AC3E}">
        <p14:creationId xmlns:p14="http://schemas.microsoft.com/office/powerpoint/2010/main" val="6554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AF345FD-F158-412F-864A-8EF563595829}" type="slidenum">
              <a:rPr lang="en-US" altLang="en-US"/>
              <a:pPr>
                <a:defRPr/>
              </a:pPr>
              <a:t>‹#›</a:t>
            </a:fld>
            <a:endParaRPr lang="en-US" altLang="en-US" dirty="0"/>
          </a:p>
        </p:txBody>
      </p:sp>
    </p:spTree>
    <p:extLst>
      <p:ext uri="{BB962C8B-B14F-4D97-AF65-F5344CB8AC3E}">
        <p14:creationId xmlns:p14="http://schemas.microsoft.com/office/powerpoint/2010/main" val="61987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F82B746-D54F-4A4B-9505-5E7B0B0C901C}" type="slidenum">
              <a:rPr lang="en-US" altLang="en-US"/>
              <a:pPr>
                <a:defRPr/>
              </a:pPr>
              <a:t>‹#›</a:t>
            </a:fld>
            <a:endParaRPr lang="en-US" altLang="en-US" dirty="0"/>
          </a:p>
        </p:txBody>
      </p:sp>
    </p:spTree>
    <p:extLst>
      <p:ext uri="{BB962C8B-B14F-4D97-AF65-F5344CB8AC3E}">
        <p14:creationId xmlns:p14="http://schemas.microsoft.com/office/powerpoint/2010/main" val="236195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A678E7C-645D-4B85-B09E-7FB16B8D1E35}" type="slidenum">
              <a:rPr lang="en-US" altLang="en-US"/>
              <a:pPr>
                <a:defRPr/>
              </a:pPr>
              <a:t>‹#›</a:t>
            </a:fld>
            <a:endParaRPr lang="en-US" altLang="en-US" dirty="0"/>
          </a:p>
        </p:txBody>
      </p:sp>
    </p:spTree>
    <p:extLst>
      <p:ext uri="{BB962C8B-B14F-4D97-AF65-F5344CB8AC3E}">
        <p14:creationId xmlns:p14="http://schemas.microsoft.com/office/powerpoint/2010/main" val="341309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152400" y="127000"/>
            <a:ext cx="8686800" cy="63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gray">
          <a:xfrm>
            <a:off x="152400" y="825500"/>
            <a:ext cx="86106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gray">
          <a:xfrm>
            <a:off x="7924800" y="5334000"/>
            <a:ext cx="838200" cy="269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atin typeface="Myriad Pro"/>
              </a:defRPr>
            </a:lvl1pPr>
          </a:lstStyle>
          <a:p>
            <a:pPr>
              <a:defRPr/>
            </a:pPr>
            <a:fld id="{2BC604FA-B7AB-4A2F-BBF7-44F866CC311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Lst>
  <p:hf hdr="0" ftr="0" dt="0"/>
  <p:txStyles>
    <p:titleStyle>
      <a:lvl1pPr algn="ctr"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a:solidFill>
            <a:schemeClr val="bg1"/>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2800" b="1">
          <a:solidFill>
            <a:schemeClr val="bg1"/>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2800" b="1">
          <a:solidFill>
            <a:schemeClr val="bg1"/>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2800" b="1">
          <a:solidFill>
            <a:schemeClr val="bg1"/>
          </a:solidFill>
          <a:effectLst>
            <a:outerShdw blurRad="38100" dist="38100" dir="2700000" algn="tl">
              <a:srgbClr val="C0C0C0"/>
            </a:outerShdw>
          </a:effectLst>
          <a:latin typeface="Calibri" pitchFamily="34" charset="0"/>
        </a:defRPr>
      </a:lvl5pPr>
      <a:lvl6pPr marL="457200" algn="l" rtl="0" eaLnBrk="1" fontAlgn="base" hangingPunct="1">
        <a:spcBef>
          <a:spcPct val="0"/>
        </a:spcBef>
        <a:spcAft>
          <a:spcPct val="0"/>
        </a:spcAft>
        <a:defRPr sz="2800" b="1">
          <a:solidFill>
            <a:schemeClr val="bg1"/>
          </a:solidFill>
          <a:latin typeface="Calibri" pitchFamily="34" charset="0"/>
        </a:defRPr>
      </a:lvl6pPr>
      <a:lvl7pPr marL="914400" algn="l" rtl="0" eaLnBrk="1" fontAlgn="base" hangingPunct="1">
        <a:spcBef>
          <a:spcPct val="0"/>
        </a:spcBef>
        <a:spcAft>
          <a:spcPct val="0"/>
        </a:spcAft>
        <a:defRPr sz="2800" b="1">
          <a:solidFill>
            <a:schemeClr val="bg1"/>
          </a:solidFill>
          <a:latin typeface="Calibri" pitchFamily="34" charset="0"/>
        </a:defRPr>
      </a:lvl7pPr>
      <a:lvl8pPr marL="1371600" algn="l" rtl="0" eaLnBrk="1" fontAlgn="base" hangingPunct="1">
        <a:spcBef>
          <a:spcPct val="0"/>
        </a:spcBef>
        <a:spcAft>
          <a:spcPct val="0"/>
        </a:spcAft>
        <a:defRPr sz="2800" b="1">
          <a:solidFill>
            <a:schemeClr val="bg1"/>
          </a:solidFill>
          <a:latin typeface="Calibri" pitchFamily="34" charset="0"/>
        </a:defRPr>
      </a:lvl8pPr>
      <a:lvl9pPr marL="1828800" algn="l" rtl="0" eaLnBrk="1" fontAlgn="base" hangingPunct="1">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lr>
          <a:srgbClr val="A31E22"/>
        </a:buClr>
        <a:buFont typeface="Wingdings" pitchFamily="2" charset="2"/>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A31E22"/>
        </a:buClr>
        <a:buFont typeface="Wingdings" pitchFamily="2" charset="2"/>
        <a:buChar char="§"/>
        <a:defRPr sz="2400" b="1">
          <a:solidFill>
            <a:schemeClr val="tx1"/>
          </a:solidFill>
          <a:latin typeface="+mn-lt"/>
        </a:defRPr>
      </a:lvl2pPr>
      <a:lvl3pPr marL="1143000" indent="-228600" algn="l" rtl="0" eaLnBrk="0" fontAlgn="base" hangingPunct="0">
        <a:spcBef>
          <a:spcPct val="20000"/>
        </a:spcBef>
        <a:spcAft>
          <a:spcPct val="0"/>
        </a:spcAft>
        <a:buClr>
          <a:srgbClr val="A31E22"/>
        </a:buClr>
        <a:buFont typeface="Wingdings" pitchFamily="2" charset="2"/>
        <a:buChar char="§"/>
        <a:defRPr sz="2000" b="1">
          <a:solidFill>
            <a:schemeClr val="tx1"/>
          </a:solidFill>
          <a:latin typeface="+mn-lt"/>
        </a:defRPr>
      </a:lvl3pPr>
      <a:lvl4pPr marL="1600200" indent="-228600" algn="l" rtl="0" eaLnBrk="0" fontAlgn="base" hangingPunct="0">
        <a:spcBef>
          <a:spcPct val="20000"/>
        </a:spcBef>
        <a:spcAft>
          <a:spcPct val="0"/>
        </a:spcAft>
        <a:buClr>
          <a:srgbClr val="A31E22"/>
        </a:buClr>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Clr>
          <a:srgbClr val="A31E22"/>
        </a:buClr>
        <a:buFont typeface="Wingdings" pitchFamily="2" charset="2"/>
        <a:buChar char="§"/>
        <a:defRPr sz="1600" b="1">
          <a:solidFill>
            <a:schemeClr val="tx1"/>
          </a:solidFill>
          <a:latin typeface="+mn-lt"/>
        </a:defRPr>
      </a:lvl5pPr>
      <a:lvl6pPr marL="2514600" indent="-228600" algn="l" rtl="0" eaLnBrk="1" fontAlgn="base" hangingPunct="1">
        <a:spcBef>
          <a:spcPct val="20000"/>
        </a:spcBef>
        <a:spcAft>
          <a:spcPct val="0"/>
        </a:spcAft>
        <a:buClr>
          <a:srgbClr val="A31E22"/>
        </a:buClr>
        <a:buFont typeface="Wingdings" pitchFamily="2" charset="2"/>
        <a:buChar char="§"/>
        <a:defRPr sz="1600" b="1">
          <a:solidFill>
            <a:schemeClr val="bg1"/>
          </a:solidFill>
          <a:latin typeface="+mn-lt"/>
        </a:defRPr>
      </a:lvl6pPr>
      <a:lvl7pPr marL="2971800" indent="-228600" algn="l" rtl="0" eaLnBrk="1" fontAlgn="base" hangingPunct="1">
        <a:spcBef>
          <a:spcPct val="20000"/>
        </a:spcBef>
        <a:spcAft>
          <a:spcPct val="0"/>
        </a:spcAft>
        <a:buClr>
          <a:srgbClr val="A31E22"/>
        </a:buClr>
        <a:buFont typeface="Wingdings" pitchFamily="2" charset="2"/>
        <a:buChar char="§"/>
        <a:defRPr sz="1600" b="1">
          <a:solidFill>
            <a:schemeClr val="bg1"/>
          </a:solidFill>
          <a:latin typeface="+mn-lt"/>
        </a:defRPr>
      </a:lvl7pPr>
      <a:lvl8pPr marL="3429000" indent="-228600" algn="l" rtl="0" eaLnBrk="1" fontAlgn="base" hangingPunct="1">
        <a:spcBef>
          <a:spcPct val="20000"/>
        </a:spcBef>
        <a:spcAft>
          <a:spcPct val="0"/>
        </a:spcAft>
        <a:buClr>
          <a:srgbClr val="A31E22"/>
        </a:buClr>
        <a:buFont typeface="Wingdings" pitchFamily="2" charset="2"/>
        <a:buChar char="§"/>
        <a:defRPr sz="1600" b="1">
          <a:solidFill>
            <a:schemeClr val="bg1"/>
          </a:solidFill>
          <a:latin typeface="+mn-lt"/>
        </a:defRPr>
      </a:lvl8pPr>
      <a:lvl9pPr marL="3886200" indent="-228600" algn="l" rtl="0" eaLnBrk="1" fontAlgn="base" hangingPunct="1">
        <a:spcBef>
          <a:spcPct val="20000"/>
        </a:spcBef>
        <a:spcAft>
          <a:spcPct val="0"/>
        </a:spcAft>
        <a:buClr>
          <a:srgbClr val="A31E22"/>
        </a:buClr>
        <a:buFont typeface="Wingdings" pitchFamily="2" charset="2"/>
        <a:buChar char="§"/>
        <a:defRPr sz="16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113024"/>
            <a:ext cx="8610600" cy="2164337"/>
          </a:xfrm>
        </p:spPr>
        <p:txBody>
          <a:bodyPr/>
          <a:lstStyle/>
          <a:p>
            <a:pPr algn="l">
              <a:defRPr/>
            </a:pPr>
            <a:r>
              <a:rPr lang="en-US" sz="2400" dirty="0" smtClean="0">
                <a:latin typeface="+mj-lt"/>
                <a:cs typeface="Tahoma" pitchFamily="34" charset="0"/>
              </a:rPr>
              <a:t>Review of the Conciliation Agreement between </a:t>
            </a:r>
          </a:p>
          <a:p>
            <a:pPr algn="l">
              <a:defRPr/>
            </a:pPr>
            <a:r>
              <a:rPr lang="en-US" sz="2400" dirty="0" smtClean="0">
                <a:latin typeface="+mj-lt"/>
                <a:cs typeface="Tahoma" pitchFamily="34" charset="0"/>
              </a:rPr>
              <a:t>the Trustees of the University of Pennsylvania </a:t>
            </a:r>
            <a:r>
              <a:rPr lang="en-US" sz="2400" dirty="0">
                <a:latin typeface="+mj-lt"/>
                <a:cs typeface="Tahoma" pitchFamily="34" charset="0"/>
              </a:rPr>
              <a:t>and  </a:t>
            </a:r>
            <a:endParaRPr lang="en-US" sz="2400" dirty="0" smtClean="0">
              <a:latin typeface="+mj-lt"/>
              <a:cs typeface="Tahoma" pitchFamily="34" charset="0"/>
            </a:endParaRPr>
          </a:p>
          <a:p>
            <a:pPr algn="l">
              <a:defRPr/>
            </a:pPr>
            <a:r>
              <a:rPr lang="en-US" sz="2400" dirty="0" smtClean="0">
                <a:latin typeface="+mj-lt"/>
                <a:cs typeface="Tahoma" pitchFamily="34" charset="0"/>
              </a:rPr>
              <a:t>United States Department of Labor, Office </a:t>
            </a:r>
            <a:r>
              <a:rPr lang="en-US" sz="2400" dirty="0">
                <a:latin typeface="+mj-lt"/>
                <a:cs typeface="Tahoma" pitchFamily="34" charset="0"/>
              </a:rPr>
              <a:t>of Federal Contract Compliance </a:t>
            </a:r>
            <a:r>
              <a:rPr lang="en-US" sz="2400" dirty="0" smtClean="0">
                <a:latin typeface="+mj-lt"/>
                <a:cs typeface="Tahoma" pitchFamily="34" charset="0"/>
              </a:rPr>
              <a:t>Programs (OFCCP)</a:t>
            </a:r>
            <a:endParaRPr lang="en-US" sz="2400" dirty="0">
              <a:latin typeface="+mj-lt"/>
              <a:cs typeface="Tahoma" pitchFamily="34" charset="0"/>
            </a:endParaRPr>
          </a:p>
          <a:p>
            <a:pPr>
              <a:defRPr/>
            </a:pPr>
            <a:endParaRPr lang="en-US" sz="2400" dirty="0">
              <a:latin typeface="+mj-lt"/>
              <a:cs typeface="Tahoma" pitchFamily="34" charset="0"/>
            </a:endParaRPr>
          </a:p>
        </p:txBody>
      </p:sp>
      <p:sp>
        <p:nvSpPr>
          <p:cNvPr id="7" name="Rectangle 6"/>
          <p:cNvSpPr/>
          <p:nvPr/>
        </p:nvSpPr>
        <p:spPr>
          <a:xfrm>
            <a:off x="304800" y="1740758"/>
            <a:ext cx="8610600" cy="63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63500"/>
            <a:ext cx="8686800" cy="635000"/>
          </a:xfrm>
        </p:spPr>
        <p:txBody>
          <a:bodyPr/>
          <a:lstStyle/>
          <a:p>
            <a:r>
              <a:rPr lang="en-US" altLang="en-US" dirty="0" smtClean="0">
                <a:effectLst/>
                <a:latin typeface="Times New Roman" pitchFamily="18" charset="0"/>
                <a:cs typeface="Times New Roman" pitchFamily="18" charset="0"/>
              </a:rPr>
              <a:t>Agenda</a:t>
            </a:r>
          </a:p>
        </p:txBody>
      </p:sp>
      <p:sp>
        <p:nvSpPr>
          <p:cNvPr id="614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31E22"/>
              </a:buClr>
              <a:buFont typeface="Wingdings" pitchFamily="2" charset="2"/>
              <a:buChar char="§"/>
              <a:defRPr sz="2800" b="1">
                <a:solidFill>
                  <a:schemeClr val="tx1"/>
                </a:solidFill>
                <a:latin typeface="Calibri" pitchFamily="34" charset="0"/>
              </a:defRPr>
            </a:lvl1pPr>
            <a:lvl2pPr marL="742950" indent="-285750">
              <a:spcBef>
                <a:spcPct val="20000"/>
              </a:spcBef>
              <a:buClr>
                <a:srgbClr val="A31E22"/>
              </a:buClr>
              <a:buFont typeface="Wingdings" pitchFamily="2" charset="2"/>
              <a:buChar char="§"/>
              <a:defRPr sz="2400" b="1">
                <a:solidFill>
                  <a:schemeClr val="tx1"/>
                </a:solidFill>
                <a:latin typeface="Calibri" pitchFamily="34" charset="0"/>
              </a:defRPr>
            </a:lvl2pPr>
            <a:lvl3pPr marL="1143000" indent="-228600">
              <a:spcBef>
                <a:spcPct val="20000"/>
              </a:spcBef>
              <a:buClr>
                <a:srgbClr val="A31E22"/>
              </a:buClr>
              <a:buFont typeface="Wingdings" pitchFamily="2" charset="2"/>
              <a:buChar char="§"/>
              <a:defRPr sz="2000" b="1">
                <a:solidFill>
                  <a:schemeClr val="tx1"/>
                </a:solidFill>
                <a:latin typeface="Calibri" pitchFamily="34" charset="0"/>
              </a:defRPr>
            </a:lvl3pPr>
            <a:lvl4pPr marL="1600200" indent="-228600">
              <a:spcBef>
                <a:spcPct val="20000"/>
              </a:spcBef>
              <a:buClr>
                <a:srgbClr val="A31E22"/>
              </a:buClr>
              <a:buFont typeface="Wingdings" pitchFamily="2" charset="2"/>
              <a:buChar char="§"/>
              <a:defRPr sz="2000" b="1">
                <a:solidFill>
                  <a:schemeClr val="tx1"/>
                </a:solidFill>
                <a:latin typeface="Calibri" pitchFamily="34" charset="0"/>
              </a:defRPr>
            </a:lvl4pPr>
            <a:lvl5pPr marL="2057400" indent="-228600">
              <a:spcBef>
                <a:spcPct val="20000"/>
              </a:spcBef>
              <a:buClr>
                <a:srgbClr val="A31E22"/>
              </a:buClr>
              <a:buFont typeface="Wingdings" pitchFamily="2" charset="2"/>
              <a:buChar char="§"/>
              <a:defRPr sz="1600" b="1">
                <a:solidFill>
                  <a:schemeClr val="tx1"/>
                </a:solidFill>
                <a:latin typeface="Calibri" pitchFamily="34" charset="0"/>
              </a:defRPr>
            </a:lvl5pPr>
            <a:lvl6pPr marL="2514600" indent="-228600" eaLnBrk="0" fontAlgn="base" hangingPunct="0">
              <a:spcBef>
                <a:spcPct val="20000"/>
              </a:spcBef>
              <a:spcAft>
                <a:spcPct val="0"/>
              </a:spcAft>
              <a:buClr>
                <a:srgbClr val="A31E22"/>
              </a:buClr>
              <a:buFont typeface="Wingdings" pitchFamily="2" charset="2"/>
              <a:buChar char="§"/>
              <a:defRPr sz="1600" b="1">
                <a:solidFill>
                  <a:schemeClr val="tx1"/>
                </a:solidFill>
                <a:latin typeface="Calibri" pitchFamily="34" charset="0"/>
              </a:defRPr>
            </a:lvl6pPr>
            <a:lvl7pPr marL="2971800" indent="-228600" eaLnBrk="0" fontAlgn="base" hangingPunct="0">
              <a:spcBef>
                <a:spcPct val="20000"/>
              </a:spcBef>
              <a:spcAft>
                <a:spcPct val="0"/>
              </a:spcAft>
              <a:buClr>
                <a:srgbClr val="A31E22"/>
              </a:buClr>
              <a:buFont typeface="Wingdings" pitchFamily="2" charset="2"/>
              <a:buChar char="§"/>
              <a:defRPr sz="1600" b="1">
                <a:solidFill>
                  <a:schemeClr val="tx1"/>
                </a:solidFill>
                <a:latin typeface="Calibri" pitchFamily="34" charset="0"/>
              </a:defRPr>
            </a:lvl7pPr>
            <a:lvl8pPr marL="3429000" indent="-228600" eaLnBrk="0" fontAlgn="base" hangingPunct="0">
              <a:spcBef>
                <a:spcPct val="20000"/>
              </a:spcBef>
              <a:spcAft>
                <a:spcPct val="0"/>
              </a:spcAft>
              <a:buClr>
                <a:srgbClr val="A31E22"/>
              </a:buClr>
              <a:buFont typeface="Wingdings" pitchFamily="2" charset="2"/>
              <a:buChar char="§"/>
              <a:defRPr sz="1600" b="1">
                <a:solidFill>
                  <a:schemeClr val="tx1"/>
                </a:solidFill>
                <a:latin typeface="Calibri" pitchFamily="34" charset="0"/>
              </a:defRPr>
            </a:lvl8pPr>
            <a:lvl9pPr marL="3886200" indent="-228600" eaLnBrk="0" fontAlgn="base" hangingPunct="0">
              <a:spcBef>
                <a:spcPct val="20000"/>
              </a:spcBef>
              <a:spcAft>
                <a:spcPct val="0"/>
              </a:spcAft>
              <a:buClr>
                <a:srgbClr val="A31E22"/>
              </a:buClr>
              <a:buFont typeface="Wingdings" pitchFamily="2" charset="2"/>
              <a:buChar char="§"/>
              <a:defRPr sz="1600" b="1">
                <a:solidFill>
                  <a:schemeClr val="tx1"/>
                </a:solidFill>
                <a:latin typeface="Calibri" pitchFamily="34" charset="0"/>
              </a:defRPr>
            </a:lvl9pPr>
          </a:lstStyle>
          <a:p>
            <a:pPr>
              <a:spcBef>
                <a:spcPct val="0"/>
              </a:spcBef>
              <a:buClrTx/>
              <a:buFontTx/>
              <a:buNone/>
            </a:pPr>
            <a:fld id="{46F6BF9B-4077-43F5-87B7-95168BD835AA}" type="slidenum">
              <a:rPr lang="en-US" altLang="en-US" sz="1000" b="0" smtClean="0">
                <a:latin typeface="Myriad Pro"/>
              </a:rPr>
              <a:pPr>
                <a:spcBef>
                  <a:spcPct val="0"/>
                </a:spcBef>
                <a:buClrTx/>
                <a:buFontTx/>
                <a:buNone/>
              </a:pPr>
              <a:t>2</a:t>
            </a:fld>
            <a:endParaRPr lang="en-US" altLang="en-US" sz="1000" b="0" dirty="0" smtClean="0">
              <a:latin typeface="Myriad Pro"/>
            </a:endParaRPr>
          </a:p>
        </p:txBody>
      </p:sp>
      <p:sp>
        <p:nvSpPr>
          <p:cNvPr id="4" name="Content Placeholder 3"/>
          <p:cNvSpPr>
            <a:spLocks noGrp="1"/>
          </p:cNvSpPr>
          <p:nvPr>
            <p:ph idx="1"/>
          </p:nvPr>
        </p:nvSpPr>
        <p:spPr>
          <a:xfrm>
            <a:off x="602674" y="825500"/>
            <a:ext cx="8139544" cy="4344411"/>
          </a:xfrm>
        </p:spPr>
        <p:txBody>
          <a:bodyPr/>
          <a:lstStyle/>
          <a:p>
            <a:pPr marL="0" lvl="0" indent="0">
              <a:lnSpc>
                <a:spcPct val="200000"/>
              </a:lnSpc>
              <a:spcBef>
                <a:spcPts val="0"/>
              </a:spcBef>
              <a:buNone/>
            </a:pPr>
            <a:r>
              <a:rPr lang="en-US" sz="2400" dirty="0" smtClean="0"/>
              <a:t>History and Background</a:t>
            </a:r>
          </a:p>
          <a:p>
            <a:pPr marL="0" lvl="0" indent="0">
              <a:lnSpc>
                <a:spcPct val="200000"/>
              </a:lnSpc>
              <a:spcBef>
                <a:spcPts val="0"/>
              </a:spcBef>
              <a:buNone/>
            </a:pPr>
            <a:r>
              <a:rPr lang="en-US" sz="2400" dirty="0" smtClean="0"/>
              <a:t>Review of Violations</a:t>
            </a:r>
            <a:endParaRPr lang="en-US" sz="2400" dirty="0"/>
          </a:p>
          <a:p>
            <a:pPr marL="0" lvl="0" indent="0">
              <a:lnSpc>
                <a:spcPct val="200000"/>
              </a:lnSpc>
              <a:spcBef>
                <a:spcPts val="0"/>
              </a:spcBef>
              <a:buNone/>
            </a:pPr>
            <a:r>
              <a:rPr lang="en-US" sz="2400" dirty="0" smtClean="0"/>
              <a:t>Outline of OFCCP Conciliation Agreement</a:t>
            </a:r>
          </a:p>
          <a:p>
            <a:pPr marL="0" lvl="0" indent="0">
              <a:lnSpc>
                <a:spcPct val="200000"/>
              </a:lnSpc>
              <a:spcBef>
                <a:spcPts val="0"/>
              </a:spcBef>
              <a:buNone/>
            </a:pPr>
            <a:r>
              <a:rPr lang="en-US" sz="2400" dirty="0" smtClean="0"/>
              <a:t>“</a:t>
            </a:r>
            <a:r>
              <a:rPr lang="en-US" sz="2400" dirty="0"/>
              <a:t>Special Effort Search”: AACO and HR Liaison Responsibilities</a:t>
            </a:r>
            <a:endParaRPr lang="en-US" sz="2400" dirty="0" smtClean="0"/>
          </a:p>
          <a:p>
            <a:pPr marL="0" lvl="0" indent="0">
              <a:lnSpc>
                <a:spcPct val="200000"/>
              </a:lnSpc>
              <a:spcBef>
                <a:spcPts val="0"/>
              </a:spcBef>
              <a:buNone/>
            </a:pPr>
            <a:r>
              <a:rPr lang="en-US" sz="2400" dirty="0" smtClean="0"/>
              <a:t>Mandatory Training for Hiring Officers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pPr marL="0" indent="0">
              <a:buNone/>
            </a:pPr>
            <a:endParaRPr lang="en-US" sz="1800" dirty="0" smtClean="0"/>
          </a:p>
          <a:p>
            <a:pPr marL="0" indent="0">
              <a:buNone/>
            </a:pPr>
            <a:r>
              <a:rPr lang="en-US" sz="1800" dirty="0" smtClean="0"/>
              <a:t>OFCCP audit began on November 26, 2014 and was concluded on May 31, 2018. </a:t>
            </a:r>
            <a:br>
              <a:rPr lang="en-US" sz="1800" dirty="0" smtClean="0"/>
            </a:br>
            <a:r>
              <a:rPr lang="en-US" sz="1800" dirty="0" smtClean="0"/>
              <a:t>Among other things, the audit included:</a:t>
            </a:r>
          </a:p>
          <a:p>
            <a:r>
              <a:rPr lang="en-US" sz="1800" dirty="0" smtClean="0"/>
              <a:t>examination of job postings, applications, interview notes and other documentation related to the hiring process</a:t>
            </a:r>
          </a:p>
          <a:p>
            <a:r>
              <a:rPr lang="en-US" sz="1800" dirty="0" smtClean="0"/>
              <a:t>interviews with hiring managers, HR </a:t>
            </a:r>
            <a:r>
              <a:rPr lang="en-US" sz="1800" dirty="0"/>
              <a:t>d</a:t>
            </a:r>
            <a:r>
              <a:rPr lang="en-US" sz="1800" dirty="0" smtClean="0"/>
              <a:t>irectors and recruiters </a:t>
            </a:r>
          </a:p>
          <a:p>
            <a:pPr marL="0" indent="0">
              <a:buNone/>
            </a:pPr>
            <a:endParaRPr lang="en-US" sz="1800" dirty="0" smtClean="0"/>
          </a:p>
          <a:p>
            <a:pPr marL="0" indent="0">
              <a:buNone/>
            </a:pPr>
            <a:endParaRPr lang="en-US" sz="1800" dirty="0"/>
          </a:p>
          <a:p>
            <a:pPr marL="0" indent="0">
              <a:buNone/>
            </a:pPr>
            <a:r>
              <a:rPr lang="en-US" sz="1800" dirty="0" smtClean="0"/>
              <a:t>Two technical violations were identified as part of the findings.</a:t>
            </a:r>
          </a:p>
          <a:p>
            <a:pPr marL="0" indent="0">
              <a:buNone/>
            </a:pPr>
            <a:endParaRPr lang="en-US" sz="1800" dirty="0"/>
          </a:p>
          <a:p>
            <a:pPr marL="0" indent="0">
              <a:buNone/>
            </a:pPr>
            <a:endParaRPr lang="en-US" sz="1800" dirty="0" smtClean="0"/>
          </a:p>
          <a:p>
            <a:pPr marL="0" indent="0" algn="ctr">
              <a:buNone/>
            </a:pPr>
            <a:endParaRPr lang="en-US" sz="1800" dirty="0" smtClean="0"/>
          </a:p>
          <a:p>
            <a:pPr marL="0" indent="0" algn="ctr">
              <a:buNone/>
            </a:pPr>
            <a:endParaRPr lang="en-US" sz="1800" dirty="0" smtClean="0"/>
          </a:p>
          <a:p>
            <a:pPr algn="ctr"/>
            <a:endParaRPr lang="en-US" dirty="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3</a:t>
            </a:fld>
            <a:endParaRPr lang="en-US" altLang="en-US" dirty="0"/>
          </a:p>
        </p:txBody>
      </p:sp>
    </p:spTree>
    <p:extLst>
      <p:ext uri="{BB962C8B-B14F-4D97-AF65-F5344CB8AC3E}">
        <p14:creationId xmlns:p14="http://schemas.microsoft.com/office/powerpoint/2010/main" val="251578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Violations</a:t>
            </a:r>
            <a:endParaRPr lang="en-US" dirty="0"/>
          </a:p>
        </p:txBody>
      </p:sp>
      <p:sp>
        <p:nvSpPr>
          <p:cNvPr id="3" name="Content Placeholder 2"/>
          <p:cNvSpPr>
            <a:spLocks noGrp="1"/>
          </p:cNvSpPr>
          <p:nvPr>
            <p:ph idx="1"/>
          </p:nvPr>
        </p:nvSpPr>
        <p:spPr/>
        <p:txBody>
          <a:bodyPr/>
          <a:lstStyle/>
          <a:p>
            <a:pPr algn="ctr"/>
            <a:endParaRPr lang="en-US" sz="1800" dirty="0" smtClean="0"/>
          </a:p>
          <a:p>
            <a:pPr marL="0" indent="0">
              <a:buNone/>
            </a:pPr>
            <a:r>
              <a:rPr lang="en-US" sz="1800" dirty="0" smtClean="0"/>
              <a:t>Violation #1 - </a:t>
            </a:r>
            <a:r>
              <a:rPr lang="en-US" sz="1800" i="1" u="sng" dirty="0" smtClean="0"/>
              <a:t>Listing of employment opportunities </a:t>
            </a:r>
            <a:r>
              <a:rPr lang="en-US" sz="1800" dirty="0" smtClean="0"/>
              <a:t>with state and local workforce agency (required under Executive Order 11246 and Vietnam Era Veterans’ </a:t>
            </a:r>
            <a:r>
              <a:rPr lang="en-US" sz="1800" dirty="0"/>
              <a:t>R</a:t>
            </a:r>
            <a:r>
              <a:rPr lang="en-US" sz="1800" dirty="0" smtClean="0"/>
              <a:t>eadjustment Assistance Act </a:t>
            </a:r>
            <a:r>
              <a:rPr lang="en-US" sz="1800" dirty="0"/>
              <a:t>[</a:t>
            </a:r>
            <a:r>
              <a:rPr lang="en-US" sz="1800" dirty="0" smtClean="0"/>
              <a:t>VEVRAA])</a:t>
            </a:r>
          </a:p>
          <a:p>
            <a:pPr marL="0" indent="0">
              <a:buNone/>
            </a:pPr>
            <a:endParaRPr lang="en-US" sz="700" i="1" dirty="0" smtClean="0"/>
          </a:p>
          <a:p>
            <a:pPr marL="0" indent="0">
              <a:buNone/>
            </a:pPr>
            <a:r>
              <a:rPr lang="en-US" sz="1600" i="1" dirty="0" smtClean="0"/>
              <a:t>As of December 2014, Penn took action to satisfy this requirement through our relationship with Direct Employer. All Penn job postings are now automatically posted on the state and local sites.</a:t>
            </a:r>
          </a:p>
          <a:p>
            <a:pPr marL="0" indent="0">
              <a:buNone/>
            </a:pPr>
            <a:endParaRPr lang="en-US" sz="1600" dirty="0" smtClean="0"/>
          </a:p>
          <a:p>
            <a:pPr marL="0" indent="0">
              <a:buNone/>
            </a:pPr>
            <a:r>
              <a:rPr lang="en-US" sz="1800" dirty="0" smtClean="0"/>
              <a:t>Violation </a:t>
            </a:r>
            <a:r>
              <a:rPr lang="en-US" sz="1800" dirty="0"/>
              <a:t>#2 </a:t>
            </a:r>
            <a:r>
              <a:rPr lang="en-US" sz="1800" dirty="0" smtClean="0"/>
              <a:t>- </a:t>
            </a:r>
            <a:r>
              <a:rPr lang="en-US" sz="1800" i="1" u="sng" dirty="0" smtClean="0"/>
              <a:t>Retention </a:t>
            </a:r>
            <a:r>
              <a:rPr lang="en-US" sz="1800" i="1" u="sng" dirty="0"/>
              <a:t>of required documents </a:t>
            </a:r>
            <a:r>
              <a:rPr lang="en-US" sz="1800" dirty="0"/>
              <a:t>as required by 41 CFR 60-1.12 and 60-3</a:t>
            </a:r>
          </a:p>
          <a:p>
            <a:pPr marL="0" indent="0">
              <a:buNone/>
            </a:pPr>
            <a:r>
              <a:rPr lang="en-US" sz="1800" dirty="0"/>
              <a:t>Penn did not maintain documents related to selection process including resumes, applications, selection criteria, ranking sheets, interview questions and interview notes.</a:t>
            </a:r>
          </a:p>
          <a:p>
            <a:pPr marL="0" indent="0" algn="ctr">
              <a:buNone/>
            </a:pPr>
            <a:endParaRPr lang="en-US" sz="1800" dirty="0"/>
          </a:p>
          <a:p>
            <a:pPr marL="0" indent="0">
              <a:buNone/>
            </a:pPr>
            <a:endParaRPr lang="en-US" sz="1800" dirty="0" smtClean="0"/>
          </a:p>
          <a:p>
            <a:endParaRPr lang="en-US" dirty="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4</a:t>
            </a:fld>
            <a:endParaRPr lang="en-US" altLang="en-US" dirty="0"/>
          </a:p>
        </p:txBody>
      </p:sp>
    </p:spTree>
    <p:extLst>
      <p:ext uri="{BB962C8B-B14F-4D97-AF65-F5344CB8AC3E}">
        <p14:creationId xmlns:p14="http://schemas.microsoft.com/office/powerpoint/2010/main" val="192801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dirty="0" smtClean="0"/>
              <a:t>OFCCP Conciliation Agreement Requirements</a:t>
            </a:r>
            <a:endParaRPr lang="en-US" sz="2000" dirty="0"/>
          </a:p>
        </p:txBody>
      </p:sp>
      <p:sp>
        <p:nvSpPr>
          <p:cNvPr id="3" name="Content Placeholder 2"/>
          <p:cNvSpPr>
            <a:spLocks noGrp="1"/>
          </p:cNvSpPr>
          <p:nvPr>
            <p:ph idx="1"/>
          </p:nvPr>
        </p:nvSpPr>
        <p:spPr>
          <a:xfrm>
            <a:off x="152400" y="825500"/>
            <a:ext cx="8610600" cy="4127500"/>
          </a:xfrm>
        </p:spPr>
        <p:txBody>
          <a:bodyPr/>
          <a:lstStyle/>
          <a:p>
            <a:pPr marL="0" indent="0">
              <a:buNone/>
            </a:pPr>
            <a:r>
              <a:rPr lang="en-US" sz="1600" dirty="0" smtClean="0"/>
              <a:t>The University has formally agreed to a plan to remedy Violation #2. </a:t>
            </a:r>
          </a:p>
          <a:p>
            <a:pPr marL="0" indent="0">
              <a:buNone/>
            </a:pPr>
            <a:r>
              <a:rPr lang="en-US" sz="1600" dirty="0" smtClean="0"/>
              <a:t/>
            </a:r>
            <a:br>
              <a:rPr lang="en-US" sz="1600" dirty="0" smtClean="0"/>
            </a:br>
            <a:r>
              <a:rPr lang="en-US" sz="1600" dirty="0" smtClean="0"/>
              <a:t>Specific requirements  include the submission of two progress reports annually, covering each </a:t>
            </a:r>
            <a:r>
              <a:rPr lang="en-US" sz="1600" dirty="0" smtClean="0"/>
              <a:t/>
            </a:r>
            <a:br>
              <a:rPr lang="en-US" sz="1600" dirty="0" smtClean="0"/>
            </a:br>
            <a:r>
              <a:rPr lang="en-US" sz="1600" dirty="0" smtClean="0"/>
              <a:t>six-month </a:t>
            </a:r>
            <a:r>
              <a:rPr lang="en-US" sz="1600" dirty="0" smtClean="0"/>
              <a:t>period  (July 1, 2018 – December 31, 2018 and January 1, </a:t>
            </a:r>
            <a:r>
              <a:rPr lang="en-US" sz="1600" dirty="0"/>
              <a:t>2019 – June </a:t>
            </a:r>
            <a:r>
              <a:rPr lang="en-US" sz="1600" dirty="0" smtClean="0"/>
              <a:t>30, 2019)</a:t>
            </a:r>
            <a:r>
              <a:rPr lang="en-US" sz="2000" dirty="0" smtClean="0"/>
              <a:t>.  </a:t>
            </a:r>
            <a:br>
              <a:rPr lang="en-US" sz="2000" dirty="0" smtClean="0"/>
            </a:br>
            <a:r>
              <a:rPr lang="en-US" sz="2000" dirty="0" smtClean="0"/>
              <a:t/>
            </a:r>
            <a:br>
              <a:rPr lang="en-US" sz="2000" dirty="0" smtClean="0"/>
            </a:br>
            <a:r>
              <a:rPr lang="en-US" sz="1600" dirty="0" smtClean="0"/>
              <a:t>The reports will include: </a:t>
            </a:r>
          </a:p>
          <a:p>
            <a:pPr lvl="1"/>
            <a:r>
              <a:rPr lang="en-US" sz="1600" dirty="0" smtClean="0"/>
              <a:t>revisions to recordkeeping procedures </a:t>
            </a:r>
            <a:r>
              <a:rPr lang="en-US" sz="1600" b="0" dirty="0" smtClean="0"/>
              <a:t>(i.e., the failure to </a:t>
            </a:r>
            <a:r>
              <a:rPr lang="en-US" sz="1600" b="0" dirty="0"/>
              <a:t>maintain documents related to selection process including resumes, applications, selection criteria, ranking sheets, interview </a:t>
            </a:r>
            <a:r>
              <a:rPr lang="en-US" sz="1600" b="0" dirty="0" smtClean="0"/>
              <a:t>questions, advertising sites </a:t>
            </a:r>
            <a:r>
              <a:rPr lang="en-US" sz="1600" b="0" dirty="0"/>
              <a:t>and interview </a:t>
            </a:r>
            <a:r>
              <a:rPr lang="en-US" sz="1600" b="0" dirty="0" smtClean="0"/>
              <a:t>notes); </a:t>
            </a:r>
          </a:p>
          <a:p>
            <a:pPr lvl="1"/>
            <a:r>
              <a:rPr lang="en-US" sz="1600" dirty="0" smtClean="0"/>
              <a:t>revisions to the recruitment process </a:t>
            </a:r>
            <a:r>
              <a:rPr lang="en-US" sz="1600" b="0" dirty="0" smtClean="0"/>
              <a:t>and applicant tracking system;</a:t>
            </a:r>
          </a:p>
          <a:p>
            <a:pPr lvl="1"/>
            <a:r>
              <a:rPr lang="en-US" sz="1600" dirty="0" smtClean="0"/>
              <a:t>internal audit and reporting systems </a:t>
            </a:r>
            <a:r>
              <a:rPr lang="en-US" sz="1600" b="0" dirty="0" smtClean="0"/>
              <a:t>put into place to monitor compliance; and </a:t>
            </a:r>
          </a:p>
          <a:p>
            <a:pPr lvl="1"/>
            <a:r>
              <a:rPr lang="en-US" sz="1600" dirty="0" smtClean="0"/>
              <a:t>verification of training </a:t>
            </a:r>
            <a:r>
              <a:rPr lang="en-US" sz="1600" b="0" dirty="0" smtClean="0"/>
              <a:t>regarding </a:t>
            </a:r>
            <a:r>
              <a:rPr lang="en-US" sz="1600" b="0" dirty="0"/>
              <a:t>these </a:t>
            </a:r>
            <a:r>
              <a:rPr lang="en-US" sz="1600" b="0" dirty="0" smtClean="0"/>
              <a:t>revisions provided to HR personnel, managers and supervisors involved in the selection process</a:t>
            </a:r>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5</a:t>
            </a:fld>
            <a:endParaRPr lang="en-US" altLang="en-US" dirty="0"/>
          </a:p>
        </p:txBody>
      </p:sp>
    </p:spTree>
    <p:extLst>
      <p:ext uri="{BB962C8B-B14F-4D97-AF65-F5344CB8AC3E}">
        <p14:creationId xmlns:p14="http://schemas.microsoft.com/office/powerpoint/2010/main" val="3939138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“Special Effort Search”: AACO and HR Liaison Responsibilities</a:t>
            </a:r>
            <a:endParaRPr lang="en-US" sz="2400" dirty="0"/>
          </a:p>
        </p:txBody>
      </p:sp>
      <p:sp>
        <p:nvSpPr>
          <p:cNvPr id="3" name="Content Placeholder 2"/>
          <p:cNvSpPr>
            <a:spLocks noGrp="1"/>
          </p:cNvSpPr>
          <p:nvPr>
            <p:ph idx="1"/>
          </p:nvPr>
        </p:nvSpPr>
        <p:spPr>
          <a:xfrm>
            <a:off x="228600" y="761999"/>
            <a:ext cx="8610600" cy="4348788"/>
          </a:xfrm>
        </p:spPr>
        <p:txBody>
          <a:bodyPr/>
          <a:lstStyle/>
          <a:p>
            <a:pPr marL="0" indent="0">
              <a:buNone/>
            </a:pPr>
            <a:r>
              <a:rPr lang="en-US" sz="1600" dirty="0" smtClean="0"/>
              <a:t>Any posting for a job title </a:t>
            </a:r>
            <a:r>
              <a:rPr lang="en-US" sz="1600" dirty="0"/>
              <a:t>of </a:t>
            </a:r>
            <a:r>
              <a:rPr lang="en-US" sz="1600" dirty="0" smtClean="0"/>
              <a:t>Farm Worker, Custodian,  CLINICAL RESEARCH COORDINATOR,  </a:t>
            </a:r>
            <a:br>
              <a:rPr lang="en-US" sz="1600" dirty="0" smtClean="0"/>
            </a:br>
            <a:r>
              <a:rPr lang="en-US" sz="1600" dirty="0" smtClean="0"/>
              <a:t>SENIOR </a:t>
            </a:r>
            <a:r>
              <a:rPr lang="en-US" sz="1600" dirty="0"/>
              <a:t>RESEARCH </a:t>
            </a:r>
            <a:r>
              <a:rPr lang="en-US" sz="1600" dirty="0" smtClean="0"/>
              <a:t>INVESTIGATOR will be designated as a Special Effort Search.  For these searches, the AACO has the following responsibilities:</a:t>
            </a:r>
          </a:p>
          <a:p>
            <a:pPr marL="0" indent="0">
              <a:buNone/>
            </a:pPr>
            <a:endParaRPr lang="en-US" sz="1600" dirty="0"/>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Confer with the Hiring Manager as soon as the position is posted (or earlier if you are aware of the posting in advance) to ensure that the Hiring Manager received and reviewed the email that was sent advising that s/he will need to retain </a:t>
            </a:r>
            <a:r>
              <a:rPr lang="en-US" sz="1400" dirty="0">
                <a:ea typeface="Calibri" panose="020F0502020204030204" pitchFamily="34" charset="0"/>
                <a:cs typeface="Times New Roman" panose="02020603050405020304" pitchFamily="18" charset="0"/>
              </a:rPr>
              <a:t>all records related to the recruitment and selection process, including but not limited to resumes, applications, interview notes/questions, </a:t>
            </a:r>
            <a:r>
              <a:rPr lang="en-US" sz="1400" dirty="0" smtClean="0">
                <a:ea typeface="Calibri" panose="020F0502020204030204" pitchFamily="34" charset="0"/>
                <a:cs typeface="Times New Roman" panose="02020603050405020304" pitchFamily="18" charset="0"/>
              </a:rPr>
              <a:t>selection criteria, ranking sheets, etc</a:t>
            </a:r>
            <a:r>
              <a:rPr lang="en-US" sz="1400" dirty="0">
                <a:ea typeface="Calibri" panose="020F0502020204030204" pitchFamily="34" charset="0"/>
                <a:cs typeface="Times New Roman" panose="02020603050405020304" pitchFamily="18" charset="0"/>
              </a:rPr>
              <a:t>.  </a:t>
            </a:r>
            <a:endParaRPr lang="en-US" sz="1400" dirty="0" smtClean="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endParaRPr lang="en-US" sz="1200" dirty="0">
              <a:ea typeface="Calibri" panose="020F0502020204030204" pitchFamily="34" charset="0"/>
              <a:cs typeface="Times New Roman" panose="02020603050405020304" pitchFamily="18" charset="0"/>
            </a:endParaRPr>
          </a:p>
          <a:p>
            <a:pPr lvl="0">
              <a:lnSpc>
                <a:spcPct val="107000"/>
              </a:lnSpc>
              <a:spcBef>
                <a:spcPts val="0"/>
              </a:spcBef>
              <a:spcAft>
                <a:spcPts val="80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Review all documentation </a:t>
            </a:r>
            <a:r>
              <a:rPr lang="en-US" sz="1400" dirty="0">
                <a:ea typeface="Calibri" panose="020F0502020204030204" pitchFamily="34" charset="0"/>
                <a:cs typeface="Times New Roman" panose="02020603050405020304" pitchFamily="18" charset="0"/>
              </a:rPr>
              <a:t>related to the search and selection process </a:t>
            </a:r>
            <a:r>
              <a:rPr lang="en-US" sz="1400" dirty="0" smtClean="0">
                <a:ea typeface="Calibri" panose="020F0502020204030204" pitchFamily="34" charset="0"/>
                <a:cs typeface="Times New Roman" panose="02020603050405020304" pitchFamily="18" charset="0"/>
              </a:rPr>
              <a:t>before </a:t>
            </a:r>
            <a:r>
              <a:rPr lang="en-US" sz="1400" dirty="0">
                <a:ea typeface="Calibri" panose="020F0502020204030204" pitchFamily="34" charset="0"/>
                <a:cs typeface="Times New Roman" panose="02020603050405020304" pitchFamily="18" charset="0"/>
              </a:rPr>
              <a:t>an offer of employment can be made.  Once reviewed</a:t>
            </a:r>
            <a:r>
              <a:rPr lang="en-US" sz="1400" dirty="0" smtClean="0">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the records </a:t>
            </a:r>
            <a:r>
              <a:rPr lang="en-US" sz="1400" dirty="0" smtClean="0">
                <a:ea typeface="Calibri" panose="020F0502020204030204" pitchFamily="34" charset="0"/>
                <a:cs typeface="Times New Roman" panose="02020603050405020304" pitchFamily="18" charset="0"/>
              </a:rPr>
              <a:t>must be maintained by the hiring department or unit for a period of 3 years or </a:t>
            </a:r>
            <a:r>
              <a:rPr lang="en-US" sz="1400" dirty="0">
                <a:ea typeface="Calibri" panose="020F0502020204030204" pitchFamily="34" charset="0"/>
                <a:cs typeface="Times New Roman" panose="02020603050405020304" pitchFamily="18" charset="0"/>
              </a:rPr>
              <a:t>uploaded into the HR applicant management </a:t>
            </a:r>
            <a:r>
              <a:rPr lang="en-US" sz="1400" dirty="0" smtClean="0">
                <a:ea typeface="Calibri" panose="020F0502020204030204" pitchFamily="34" charset="0"/>
                <a:cs typeface="Times New Roman" panose="02020603050405020304" pitchFamily="18" charset="0"/>
              </a:rPr>
              <a:t>system and submitted with the hiring proposal. (Ideally, for the OFCCP’s focus job titles these will be uploaded into the system.)</a:t>
            </a:r>
          </a:p>
          <a:p>
            <a:pPr lvl="0">
              <a:lnSpc>
                <a:spcPct val="107000"/>
              </a:lnSpc>
              <a:spcBef>
                <a:spcPts val="0"/>
              </a:spcBef>
              <a:spcAft>
                <a:spcPts val="80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Ensure that there is a record made of anyone who participated in the selection process, as well as the final decision maker.</a:t>
            </a:r>
            <a:endParaRPr lang="en-US" sz="1200" dirty="0">
              <a:ea typeface="Calibri" panose="020F0502020204030204" pitchFamily="34" charset="0"/>
              <a:cs typeface="Times New Roman" panose="02020603050405020304" pitchFamily="18" charset="0"/>
            </a:endParaRPr>
          </a:p>
          <a:p>
            <a:endParaRPr lang="en-US" sz="1400" dirty="0"/>
          </a:p>
          <a:p>
            <a:endParaRPr lang="en-US" sz="1400" dirty="0"/>
          </a:p>
          <a:p>
            <a:endParaRPr lang="en-US" sz="1400" dirty="0"/>
          </a:p>
          <a:p>
            <a:endParaRPr lang="en-US" sz="2000" dirty="0" smtClean="0"/>
          </a:p>
          <a:p>
            <a:pPr marL="0" indent="0" algn="ctr">
              <a:buNone/>
            </a:pPr>
            <a:endParaRPr lang="en-US" sz="2000" dirty="0" smtClean="0"/>
          </a:p>
          <a:p>
            <a:pPr marL="0" indent="0" algn="ctr">
              <a:buNone/>
            </a:pPr>
            <a:endParaRPr lang="en-US" sz="2000" dirty="0"/>
          </a:p>
          <a:p>
            <a:pPr marL="0" indent="0" algn="ctr">
              <a:buNone/>
            </a:pPr>
            <a:endParaRPr lang="en-US" sz="2000" dirty="0" smtClean="0"/>
          </a:p>
          <a:p>
            <a:pPr marL="0" indent="0" algn="ctr">
              <a:buNone/>
            </a:pPr>
            <a:endParaRPr lang="en-US" sz="2000" dirty="0" smtClean="0"/>
          </a:p>
          <a:p>
            <a:pPr marL="0" indent="0" algn="ctr">
              <a:buNone/>
            </a:pPr>
            <a:endParaRPr lang="en-US" sz="2000" dirty="0" smtClean="0"/>
          </a:p>
          <a:p>
            <a:pPr algn="ctr"/>
            <a:endParaRPr lang="en-US" sz="2000" dirty="0"/>
          </a:p>
          <a:p>
            <a:pPr algn="ctr"/>
            <a:endParaRPr lang="en-US" sz="2000" dirty="0" smtClean="0"/>
          </a:p>
          <a:p>
            <a:endParaRPr lang="en-US" sz="2000" dirty="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6</a:t>
            </a:fld>
            <a:endParaRPr lang="en-US" altLang="en-US" dirty="0"/>
          </a:p>
        </p:txBody>
      </p:sp>
    </p:spTree>
    <p:extLst>
      <p:ext uri="{BB962C8B-B14F-4D97-AF65-F5344CB8AC3E}">
        <p14:creationId xmlns:p14="http://schemas.microsoft.com/office/powerpoint/2010/main" val="4047870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Mandatory Training for ALL Hiring Managers</a:t>
            </a:r>
            <a:endParaRPr lang="en-US" sz="2400" dirty="0"/>
          </a:p>
        </p:txBody>
      </p:sp>
      <p:sp>
        <p:nvSpPr>
          <p:cNvPr id="3" name="Content Placeholder 2"/>
          <p:cNvSpPr>
            <a:spLocks noGrp="1"/>
          </p:cNvSpPr>
          <p:nvPr>
            <p:ph idx="1"/>
          </p:nvPr>
        </p:nvSpPr>
        <p:spPr>
          <a:xfrm>
            <a:off x="228600" y="761999"/>
            <a:ext cx="8610600" cy="4348788"/>
          </a:xfrm>
        </p:spPr>
        <p:txBody>
          <a:bodyPr/>
          <a:lstStyle/>
          <a:p>
            <a:pPr marL="0" indent="0">
              <a:buNone/>
            </a:pPr>
            <a:r>
              <a:rPr lang="en-US" sz="1600" u="sng" dirty="0" smtClean="0"/>
              <a:t>Training requirement</a:t>
            </a:r>
            <a:r>
              <a:rPr lang="en-US" sz="1600" dirty="0" smtClean="0"/>
              <a:t>: Schools and Departments </a:t>
            </a:r>
            <a:r>
              <a:rPr lang="en-US" sz="1600" dirty="0"/>
              <a:t>are expected to </a:t>
            </a:r>
            <a:r>
              <a:rPr lang="en-US" sz="1600" dirty="0" smtClean="0"/>
              <a:t>ensure </a:t>
            </a:r>
            <a:r>
              <a:rPr lang="en-US" sz="1600" dirty="0"/>
              <a:t>that faculty and staff in hiring roles, </a:t>
            </a:r>
            <a:r>
              <a:rPr lang="en-US" sz="1600" i="1" dirty="0"/>
              <a:t>some of whom may not be hiring officers of record known to the </a:t>
            </a:r>
            <a:r>
              <a:rPr lang="en-US" sz="1600" i="1" dirty="0" smtClean="0"/>
              <a:t>University </a:t>
            </a:r>
            <a:r>
              <a:rPr lang="en-US" sz="1600" i="1" dirty="0"/>
              <a:t>as hiring officers</a:t>
            </a:r>
            <a:r>
              <a:rPr lang="en-US" sz="1600" dirty="0"/>
              <a:t>, are identified and trained. </a:t>
            </a:r>
            <a:endParaRPr lang="en-US" sz="1600" dirty="0" smtClean="0"/>
          </a:p>
          <a:p>
            <a:pPr marL="0" indent="0">
              <a:buNone/>
            </a:pPr>
            <a:r>
              <a:rPr lang="en-US" sz="1600" dirty="0" smtClean="0"/>
              <a:t>Diversity </a:t>
            </a:r>
            <a:r>
              <a:rPr lang="en-US" sz="1600" dirty="0"/>
              <a:t>Search Advisors, personnel committee chairs, department chairs, deans and any other hiring officers should be among those trained to ensure that they understand University policy and the regulations governing searches undertaken by federal contractors.</a:t>
            </a:r>
            <a:endParaRPr lang="en-US" sz="1600" dirty="0" smtClean="0"/>
          </a:p>
          <a:p>
            <a:pPr marL="0" lvl="0" indent="0">
              <a:lnSpc>
                <a:spcPct val="107000"/>
              </a:lnSpc>
              <a:spcBef>
                <a:spcPts val="0"/>
              </a:spcBef>
              <a:spcAft>
                <a:spcPts val="0"/>
              </a:spcAft>
              <a:buNone/>
            </a:pPr>
            <a:endParaRPr lang="en-US" sz="1400" dirty="0" smtClean="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r>
              <a:rPr lang="en-US" sz="1400" dirty="0" smtClean="0">
                <a:ea typeface="Calibri" panose="020F0502020204030204" pitchFamily="34" charset="0"/>
                <a:cs typeface="Times New Roman" panose="02020603050405020304" pitchFamily="18" charset="0"/>
              </a:rPr>
              <a:t>Several </a:t>
            </a:r>
            <a:r>
              <a:rPr lang="en-US" sz="1400" dirty="0">
                <a:ea typeface="Calibri" panose="020F0502020204030204" pitchFamily="34" charset="0"/>
                <a:cs typeface="Times New Roman" panose="02020603050405020304" pitchFamily="18" charset="0"/>
              </a:rPr>
              <a:t>training sessions for faculty and other hiring officers have already been </a:t>
            </a:r>
            <a:r>
              <a:rPr lang="en-US" sz="1400" dirty="0" smtClean="0">
                <a:ea typeface="Calibri" panose="020F0502020204030204" pitchFamily="34" charset="0"/>
                <a:cs typeface="Times New Roman" panose="02020603050405020304" pitchFamily="18" charset="0"/>
              </a:rPr>
              <a:t>scheduled, as </a:t>
            </a:r>
            <a:r>
              <a:rPr lang="en-US" sz="1400" dirty="0">
                <a:ea typeface="Calibri" panose="020F0502020204030204" pitchFamily="34" charset="0"/>
                <a:cs typeface="Times New Roman" panose="02020603050405020304" pitchFamily="18" charset="0"/>
              </a:rPr>
              <a:t>listed below. </a:t>
            </a:r>
            <a:r>
              <a:rPr lang="en-US" sz="1400" dirty="0" smtClean="0">
                <a:ea typeface="Calibri" panose="020F0502020204030204" pitchFamily="34" charset="0"/>
                <a:cs typeface="Times New Roman" panose="02020603050405020304" pitchFamily="18" charset="0"/>
              </a:rPr>
              <a:t/>
            </a:r>
            <a:br>
              <a:rPr lang="en-US" sz="1400" dirty="0" smtClean="0">
                <a:ea typeface="Calibri" panose="020F0502020204030204" pitchFamily="34" charset="0"/>
                <a:cs typeface="Times New Roman" panose="02020603050405020304" pitchFamily="18" charset="0"/>
              </a:rPr>
            </a:br>
            <a:r>
              <a:rPr lang="en-US" sz="1400" dirty="0" smtClean="0">
                <a:ea typeface="Calibri" panose="020F0502020204030204" pitchFamily="34" charset="0"/>
                <a:cs typeface="Times New Roman" panose="02020603050405020304" pitchFamily="18" charset="0"/>
              </a:rPr>
              <a:t>These </a:t>
            </a:r>
            <a:r>
              <a:rPr lang="en-US" sz="1400" dirty="0">
                <a:ea typeface="Calibri" panose="020F0502020204030204" pitchFamily="34" charset="0"/>
                <a:cs typeface="Times New Roman" panose="02020603050405020304" pitchFamily="18" charset="0"/>
              </a:rPr>
              <a:t>are all taking place at the Perelman School of Medicine, in the rooms indicated.</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Tuesday</a:t>
            </a:r>
            <a:r>
              <a:rPr lang="en-US" sz="1400" dirty="0">
                <a:ea typeface="Calibri" panose="020F0502020204030204" pitchFamily="34" charset="0"/>
                <a:cs typeface="Times New Roman" panose="02020603050405020304" pitchFamily="18" charset="0"/>
              </a:rPr>
              <a:t>, September 18, 2018, 9:00 – 10:00 AM, </a:t>
            </a:r>
            <a:r>
              <a:rPr lang="en-US" sz="1400" dirty="0" err="1">
                <a:ea typeface="Calibri" panose="020F0502020204030204" pitchFamily="34" charset="0"/>
                <a:cs typeface="Times New Roman" panose="02020603050405020304" pitchFamily="18" charset="0"/>
              </a:rPr>
              <a:t>Smilow</a:t>
            </a:r>
            <a:r>
              <a:rPr lang="en-US" sz="1400" dirty="0">
                <a:ea typeface="Calibri" panose="020F0502020204030204" pitchFamily="34" charset="0"/>
                <a:cs typeface="Times New Roman" panose="02020603050405020304" pitchFamily="18" charset="0"/>
              </a:rPr>
              <a:t> Center for Translational Research 12-146AB</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Thursday</a:t>
            </a:r>
            <a:r>
              <a:rPr lang="en-US" sz="1400" dirty="0">
                <a:ea typeface="Calibri" panose="020F0502020204030204" pitchFamily="34" charset="0"/>
                <a:cs typeface="Times New Roman" panose="02020603050405020304" pitchFamily="18" charset="0"/>
              </a:rPr>
              <a:t>, September 20, 2018, 2:00 – 3:00 PM, John Morgan Building Class of ’62 Auditorium</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Friday</a:t>
            </a:r>
            <a:r>
              <a:rPr lang="en-US" sz="1400" dirty="0">
                <a:ea typeface="Calibri" panose="020F0502020204030204" pitchFamily="34" charset="0"/>
                <a:cs typeface="Times New Roman" panose="02020603050405020304" pitchFamily="18" charset="0"/>
              </a:rPr>
              <a:t>, September 28, 2018, 11:00 AM – 12:00 PM, Biomedical Research Building 0251</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Thursday</a:t>
            </a:r>
            <a:r>
              <a:rPr lang="en-US" sz="1400" dirty="0">
                <a:ea typeface="Calibri" panose="020F0502020204030204" pitchFamily="34" charset="0"/>
                <a:cs typeface="Times New Roman" panose="02020603050405020304" pitchFamily="18" charset="0"/>
              </a:rPr>
              <a:t>, October 4, 2018, 2:00 – 3:00 PM, John Morgan Building Class of ’62 Auditorium</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Tuesday</a:t>
            </a:r>
            <a:r>
              <a:rPr lang="en-US" sz="1400" dirty="0">
                <a:ea typeface="Calibri" panose="020F0502020204030204" pitchFamily="34" charset="0"/>
                <a:cs typeface="Times New Roman" panose="02020603050405020304" pitchFamily="18" charset="0"/>
              </a:rPr>
              <a:t>, October 9, 2018, 2:00 – 3:00 PM, John Morgan Building Class of ’62 Auditorium</a:t>
            </a:r>
          </a:p>
          <a:p>
            <a:pPr lvl="0">
              <a:lnSpc>
                <a:spcPct val="107000"/>
              </a:lnSpc>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Thursday</a:t>
            </a:r>
            <a:r>
              <a:rPr lang="en-US" sz="1400" dirty="0">
                <a:ea typeface="Calibri" panose="020F0502020204030204" pitchFamily="34" charset="0"/>
                <a:cs typeface="Times New Roman" panose="02020603050405020304" pitchFamily="18" charset="0"/>
              </a:rPr>
              <a:t>, October 11, 2018, 2:00 – 3:00 PM, John Morgan Building Class of ’62 Auditorium</a:t>
            </a:r>
            <a:endParaRPr lang="en-US" sz="1400" dirty="0"/>
          </a:p>
          <a:p>
            <a:endParaRPr lang="en-US" sz="1400" dirty="0"/>
          </a:p>
          <a:p>
            <a:endParaRPr lang="en-US" sz="1400" dirty="0"/>
          </a:p>
          <a:p>
            <a:endParaRPr lang="en-US" sz="2000" dirty="0" smtClean="0"/>
          </a:p>
          <a:p>
            <a:pPr marL="0" indent="0" algn="ctr">
              <a:buNone/>
            </a:pPr>
            <a:endParaRPr lang="en-US" sz="2000" dirty="0" smtClean="0"/>
          </a:p>
          <a:p>
            <a:pPr marL="0" indent="0" algn="ctr">
              <a:buNone/>
            </a:pPr>
            <a:endParaRPr lang="en-US" sz="2000" dirty="0"/>
          </a:p>
          <a:p>
            <a:pPr marL="0" indent="0" algn="ctr">
              <a:buNone/>
            </a:pPr>
            <a:endParaRPr lang="en-US" sz="2000" dirty="0" smtClean="0"/>
          </a:p>
          <a:p>
            <a:pPr marL="0" indent="0" algn="ctr">
              <a:buNone/>
            </a:pPr>
            <a:endParaRPr lang="en-US" sz="2000" dirty="0" smtClean="0"/>
          </a:p>
          <a:p>
            <a:pPr marL="0" indent="0" algn="ctr">
              <a:buNone/>
            </a:pPr>
            <a:endParaRPr lang="en-US" sz="2000" dirty="0" smtClean="0"/>
          </a:p>
          <a:p>
            <a:pPr algn="ctr"/>
            <a:endParaRPr lang="en-US" sz="2000" dirty="0"/>
          </a:p>
          <a:p>
            <a:pPr algn="ctr"/>
            <a:endParaRPr lang="en-US" sz="2000" dirty="0" smtClean="0"/>
          </a:p>
          <a:p>
            <a:endParaRPr lang="en-US" sz="2000" dirty="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7</a:t>
            </a:fld>
            <a:endParaRPr lang="en-US" altLang="en-US" dirty="0"/>
          </a:p>
        </p:txBody>
      </p:sp>
    </p:spTree>
    <p:extLst>
      <p:ext uri="{BB962C8B-B14F-4D97-AF65-F5344CB8AC3E}">
        <p14:creationId xmlns:p14="http://schemas.microsoft.com/office/powerpoint/2010/main" val="97146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Text of Email to Hiring Manager (relevant portion)</a:t>
            </a:r>
            <a:endParaRPr lang="en-US" sz="2400" dirty="0"/>
          </a:p>
        </p:txBody>
      </p:sp>
      <p:sp>
        <p:nvSpPr>
          <p:cNvPr id="3" name="Content Placeholder 2"/>
          <p:cNvSpPr>
            <a:spLocks noGrp="1"/>
          </p:cNvSpPr>
          <p:nvPr>
            <p:ph idx="1"/>
          </p:nvPr>
        </p:nvSpPr>
        <p:spPr>
          <a:xfrm>
            <a:off x="228600" y="761999"/>
            <a:ext cx="8610600" cy="4348788"/>
          </a:xfrm>
        </p:spPr>
        <p:txBody>
          <a:bodyPr/>
          <a:lstStyle/>
          <a:p>
            <a:pPr marL="0" marR="0" indent="0">
              <a:spcBef>
                <a:spcPts val="0"/>
              </a:spcBef>
              <a:spcAft>
                <a:spcPts val="0"/>
              </a:spcAft>
              <a:buNone/>
            </a:pPr>
            <a:r>
              <a:rPr lang="en-US" sz="1400" dirty="0" smtClean="0">
                <a:ea typeface="Calibri" panose="020F0502020204030204" pitchFamily="34" charset="0"/>
              </a:rPr>
              <a:t>IMPORTANT </a:t>
            </a:r>
            <a:r>
              <a:rPr lang="en-US" sz="1400" dirty="0">
                <a:ea typeface="Calibri" panose="020F0502020204030204" pitchFamily="34" charset="0"/>
              </a:rPr>
              <a:t>NOTICE – University policy requires that </a:t>
            </a:r>
            <a:r>
              <a:rPr lang="en-US" sz="1400" i="1" dirty="0">
                <a:ea typeface="Calibri" panose="020F0502020204030204" pitchFamily="34" charset="0"/>
              </a:rPr>
              <a:t>records</a:t>
            </a:r>
            <a:r>
              <a:rPr lang="en-US" sz="1400" dirty="0">
                <a:ea typeface="Calibri" panose="020F0502020204030204" pitchFamily="34" charset="0"/>
              </a:rPr>
              <a:t> </a:t>
            </a:r>
            <a:r>
              <a:rPr lang="en-US" sz="1400" i="1" dirty="0">
                <a:ea typeface="Calibri" panose="020F0502020204030204" pitchFamily="34" charset="0"/>
              </a:rPr>
              <a:t>related to the recruitment and selection process be retained for three years from the date the position is filled</a:t>
            </a:r>
            <a:r>
              <a:rPr lang="en-US" sz="1400" dirty="0">
                <a:ea typeface="Calibri" panose="020F0502020204030204" pitchFamily="34" charset="0"/>
              </a:rPr>
              <a:t>.  The following documents are to be retained</a:t>
            </a:r>
            <a:r>
              <a:rPr lang="en-US" sz="1400" dirty="0" smtClean="0">
                <a:ea typeface="Calibri" panose="020F0502020204030204" pitchFamily="34" charset="0"/>
              </a:rPr>
              <a:t>:</a:t>
            </a:r>
          </a:p>
          <a:p>
            <a:pPr marL="0" marR="0" indent="0">
              <a:spcBef>
                <a:spcPts val="0"/>
              </a:spcBef>
              <a:spcAft>
                <a:spcPts val="0"/>
              </a:spcAft>
              <a:buNone/>
            </a:pPr>
            <a:endParaRPr lang="en-US" sz="1400" dirty="0">
              <a:ea typeface="Calibri" panose="020F0502020204030204" pitchFamily="34" charset="0"/>
            </a:endParaRPr>
          </a:p>
          <a:p>
            <a:pPr lvl="0">
              <a:spcBef>
                <a:spcPts val="0"/>
              </a:spcBef>
              <a:spcAft>
                <a:spcPts val="0"/>
              </a:spcAft>
              <a:buFont typeface="Symbol" panose="05050102010706020507" pitchFamily="18" charset="2"/>
              <a:buChar char=""/>
            </a:pPr>
            <a:r>
              <a:rPr lang="en-US" sz="1400" dirty="0" smtClean="0">
                <a:ea typeface="Calibri" panose="020F0502020204030204" pitchFamily="34" charset="0"/>
              </a:rPr>
              <a:t>Job </a:t>
            </a:r>
            <a:r>
              <a:rPr lang="en-US" sz="1400" dirty="0">
                <a:ea typeface="Calibri" panose="020F0502020204030204" pitchFamily="34" charset="0"/>
              </a:rPr>
              <a:t>description (PIQ for staff positions).</a:t>
            </a:r>
          </a:p>
          <a:p>
            <a:pPr lvl="0">
              <a:spcBef>
                <a:spcPts val="0"/>
              </a:spcBef>
              <a:spcAft>
                <a:spcPts val="0"/>
              </a:spcAft>
              <a:buFont typeface="Symbol" panose="05050102010706020507" pitchFamily="18" charset="2"/>
              <a:buChar char=""/>
            </a:pPr>
            <a:r>
              <a:rPr lang="en-US" sz="1400" dirty="0">
                <a:ea typeface="Calibri" panose="020F0502020204030204" pitchFamily="34" charset="0"/>
              </a:rPr>
              <a:t>Position posting and copies of any additional advertisements placed for the position.</a:t>
            </a:r>
          </a:p>
          <a:p>
            <a:pPr lvl="0">
              <a:spcBef>
                <a:spcPts val="0"/>
              </a:spcBef>
              <a:spcAft>
                <a:spcPts val="0"/>
              </a:spcAft>
              <a:buFont typeface="Symbol" panose="05050102010706020507" pitchFamily="18" charset="2"/>
              <a:buChar char=""/>
            </a:pPr>
            <a:r>
              <a:rPr lang="en-US" sz="1400" dirty="0">
                <a:ea typeface="Calibri" panose="020F0502020204030204" pitchFamily="34" charset="0"/>
              </a:rPr>
              <a:t>Applications, resumes, and any cover letters received from applicants.</a:t>
            </a:r>
          </a:p>
          <a:p>
            <a:pPr lvl="0">
              <a:spcBef>
                <a:spcPts val="0"/>
              </a:spcBef>
              <a:spcAft>
                <a:spcPts val="0"/>
              </a:spcAft>
              <a:buFont typeface="Symbol" panose="05050102010706020507" pitchFamily="18" charset="2"/>
              <a:buChar char=""/>
            </a:pPr>
            <a:r>
              <a:rPr lang="en-US" sz="1400" dirty="0">
                <a:ea typeface="Calibri" panose="020F0502020204030204" pitchFamily="34" charset="0"/>
              </a:rPr>
              <a:t>If a search committee is used, the names of the members of the search committee and the name and title of the person making the selection decision.</a:t>
            </a:r>
          </a:p>
          <a:p>
            <a:pPr lvl="0">
              <a:spcBef>
                <a:spcPts val="0"/>
              </a:spcBef>
              <a:spcAft>
                <a:spcPts val="0"/>
              </a:spcAft>
              <a:buFont typeface="Symbol" panose="05050102010706020507" pitchFamily="18" charset="2"/>
              <a:buChar char=""/>
            </a:pPr>
            <a:r>
              <a:rPr lang="en-US" sz="1400" dirty="0">
                <a:ea typeface="Calibri" panose="020F0502020204030204" pitchFamily="34" charset="0"/>
              </a:rPr>
              <a:t>Names of candidates selected for interviews, notes taken regarding interviews (including questions and responses), rating or evaluation sheets and any writing samples provided or tests administered.</a:t>
            </a:r>
          </a:p>
          <a:p>
            <a:pPr lvl="0">
              <a:spcBef>
                <a:spcPts val="0"/>
              </a:spcBef>
              <a:spcAft>
                <a:spcPts val="0"/>
              </a:spcAft>
              <a:buFont typeface="Symbol" panose="05050102010706020507" pitchFamily="18" charset="2"/>
              <a:buChar char=""/>
            </a:pPr>
            <a:r>
              <a:rPr lang="en-US" sz="1400" dirty="0">
                <a:ea typeface="Calibri" panose="020F0502020204030204" pitchFamily="34" charset="0"/>
              </a:rPr>
              <a:t>Reason candidate is recommended for hire (in the event an offer is declined, please note that for the relevant candidate and indicate whether another candidate in the pool was offered the position, or if the position was reposted or withdrawn), and notes from reference checks.</a:t>
            </a:r>
          </a:p>
          <a:p>
            <a:pPr marL="0" marR="0" indent="0">
              <a:spcBef>
                <a:spcPts val="0"/>
              </a:spcBef>
              <a:spcAft>
                <a:spcPts val="0"/>
              </a:spcAft>
              <a:buNone/>
            </a:pPr>
            <a:r>
              <a:rPr lang="en-US" sz="1400" dirty="0">
                <a:ea typeface="Calibri" panose="020F0502020204030204" pitchFamily="34" charset="0"/>
              </a:rPr>
              <a:t> </a:t>
            </a:r>
          </a:p>
          <a:p>
            <a:pPr marL="0" marR="0" indent="0">
              <a:spcBef>
                <a:spcPts val="0"/>
              </a:spcBef>
              <a:spcAft>
                <a:spcPts val="0"/>
              </a:spcAft>
              <a:buNone/>
            </a:pPr>
            <a:r>
              <a:rPr lang="en-US" sz="1400" u="sng" dirty="0">
                <a:ea typeface="Calibri" panose="020F0502020204030204" pitchFamily="34" charset="0"/>
              </a:rPr>
              <a:t>These documents </a:t>
            </a:r>
            <a:r>
              <a:rPr lang="en-US" sz="1400" u="sng" dirty="0" smtClean="0">
                <a:ea typeface="Calibri" panose="020F0502020204030204" pitchFamily="34" charset="0"/>
              </a:rPr>
              <a:t>must </a:t>
            </a:r>
            <a:r>
              <a:rPr lang="en-US" sz="1400" u="sng" dirty="0">
                <a:ea typeface="Calibri" panose="020F0502020204030204" pitchFamily="34" charset="0"/>
              </a:rPr>
              <a:t>be uploaded to the summary page of the hiring proposal </a:t>
            </a:r>
            <a:r>
              <a:rPr lang="en-US" sz="1400" u="sng" dirty="0" smtClean="0">
                <a:ea typeface="Calibri" panose="020F0502020204030204" pitchFamily="34" charset="0"/>
              </a:rPr>
              <a:t>in </a:t>
            </a:r>
            <a:r>
              <a:rPr lang="en-US" sz="1400" u="sng" dirty="0">
                <a:ea typeface="Calibri" panose="020F0502020204030204" pitchFamily="34" charset="0"/>
              </a:rPr>
              <a:t>the “Hiring Proposal Internal Documents</a:t>
            </a:r>
            <a:r>
              <a:rPr lang="en-US" sz="1400" u="sng" dirty="0" smtClean="0">
                <a:ea typeface="Calibri" panose="020F0502020204030204" pitchFamily="34" charset="0"/>
              </a:rPr>
              <a:t>” section </a:t>
            </a:r>
            <a:r>
              <a:rPr lang="en-US" sz="1400" u="sng" dirty="0">
                <a:ea typeface="Calibri" panose="020F0502020204030204" pitchFamily="34" charset="0"/>
              </a:rPr>
              <a:t>at the conclusion of the </a:t>
            </a:r>
            <a:r>
              <a:rPr lang="en-US" sz="1400" u="sng" dirty="0" smtClean="0">
                <a:ea typeface="Calibri" panose="020F0502020204030204" pitchFamily="34" charset="0"/>
              </a:rPr>
              <a:t>process. The documents will be retained for at least three years.  </a:t>
            </a:r>
            <a:r>
              <a:rPr lang="en-US" sz="1400" dirty="0">
                <a:ea typeface="Calibri" panose="020F0502020204030204" pitchFamily="34" charset="0"/>
              </a:rPr>
              <a:t>Please note that the University is legally required to retain these records.  A hiring officer’s failure to do so may result in disciplinary action, up to and including termination of employment.</a:t>
            </a:r>
          </a:p>
          <a:p>
            <a:endParaRPr lang="en-US" sz="1400" dirty="0"/>
          </a:p>
          <a:p>
            <a:endParaRPr lang="en-US" sz="1400" dirty="0"/>
          </a:p>
          <a:p>
            <a:endParaRPr lang="en-US" sz="1400" dirty="0"/>
          </a:p>
          <a:p>
            <a:endParaRPr lang="en-US" sz="2000" dirty="0" smtClean="0"/>
          </a:p>
          <a:p>
            <a:pPr marL="0" indent="0" algn="ctr">
              <a:buNone/>
            </a:pPr>
            <a:endParaRPr lang="en-US" sz="2000" dirty="0" smtClean="0"/>
          </a:p>
          <a:p>
            <a:pPr marL="0" indent="0" algn="ctr">
              <a:buNone/>
            </a:pPr>
            <a:endParaRPr lang="en-US" sz="2000" dirty="0"/>
          </a:p>
          <a:p>
            <a:pPr marL="0" indent="0" algn="ctr">
              <a:buNone/>
            </a:pPr>
            <a:endParaRPr lang="en-US" sz="2000" dirty="0" smtClean="0"/>
          </a:p>
          <a:p>
            <a:pPr marL="0" indent="0" algn="ctr">
              <a:buNone/>
            </a:pPr>
            <a:endParaRPr lang="en-US" sz="2000" dirty="0" smtClean="0"/>
          </a:p>
          <a:p>
            <a:pPr marL="0" indent="0" algn="ctr">
              <a:buNone/>
            </a:pPr>
            <a:endParaRPr lang="en-US" sz="2000" dirty="0" smtClean="0"/>
          </a:p>
          <a:p>
            <a:pPr algn="ctr"/>
            <a:endParaRPr lang="en-US" sz="2000" dirty="0"/>
          </a:p>
          <a:p>
            <a:pPr algn="ctr"/>
            <a:endParaRPr lang="en-US" sz="2000" dirty="0" smtClean="0"/>
          </a:p>
          <a:p>
            <a:endParaRPr lang="en-US" sz="2000" dirty="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8</a:t>
            </a:fld>
            <a:endParaRPr lang="en-US" altLang="en-US" dirty="0"/>
          </a:p>
        </p:txBody>
      </p:sp>
    </p:spTree>
    <p:extLst>
      <p:ext uri="{BB962C8B-B14F-4D97-AF65-F5344CB8AC3E}">
        <p14:creationId xmlns:p14="http://schemas.microsoft.com/office/powerpoint/2010/main" val="4249212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dirty="0" smtClean="0"/>
              <a:t>Compliant Hiring Process Review</a:t>
            </a:r>
            <a:endParaRPr lang="en-US" sz="2000" dirty="0"/>
          </a:p>
        </p:txBody>
      </p:sp>
      <p:sp>
        <p:nvSpPr>
          <p:cNvPr id="3" name="Content Placeholder 2"/>
          <p:cNvSpPr>
            <a:spLocks noGrp="1"/>
          </p:cNvSpPr>
          <p:nvPr>
            <p:ph idx="1"/>
          </p:nvPr>
        </p:nvSpPr>
        <p:spPr>
          <a:xfrm>
            <a:off x="152400" y="825500"/>
            <a:ext cx="8610600" cy="4127500"/>
          </a:xfrm>
        </p:spPr>
        <p:txBody>
          <a:bodyPr/>
          <a:lstStyle/>
          <a:p>
            <a:pPr marL="0" indent="0">
              <a:buNone/>
            </a:pPr>
            <a:endParaRPr lang="en-US" sz="1600" dirty="0" smtClean="0"/>
          </a:p>
          <a:p>
            <a:r>
              <a:rPr lang="en-US" sz="1600" dirty="0" smtClean="0"/>
              <a:t>Use of standard interview questions</a:t>
            </a:r>
          </a:p>
          <a:p>
            <a:endParaRPr lang="en-US" sz="1600" dirty="0" smtClean="0"/>
          </a:p>
          <a:p>
            <a:r>
              <a:rPr lang="en-US" sz="1600" dirty="0" smtClean="0"/>
              <a:t>Use of standard rating criteria for evaluation of candidates</a:t>
            </a:r>
          </a:p>
          <a:p>
            <a:endParaRPr lang="en-US" sz="1600" dirty="0" smtClean="0"/>
          </a:p>
          <a:p>
            <a:r>
              <a:rPr lang="en-US" sz="1600" dirty="0" smtClean="0"/>
              <a:t>Proper disposition of candidates </a:t>
            </a:r>
          </a:p>
          <a:p>
            <a:endParaRPr lang="en-US" sz="1600" dirty="0" smtClean="0"/>
          </a:p>
          <a:p>
            <a:r>
              <a:rPr lang="en-US" sz="1600" dirty="0" smtClean="0"/>
              <a:t>Maintenance of all relevant notes from hiring process </a:t>
            </a:r>
          </a:p>
          <a:p>
            <a:endParaRPr lang="en-US" sz="1600" dirty="0" smtClean="0"/>
          </a:p>
          <a:p>
            <a:r>
              <a:rPr lang="en-US" sz="1600" dirty="0" smtClean="0"/>
              <a:t>Review of all hiring proposals and attached materials for all jobs</a:t>
            </a:r>
          </a:p>
          <a:p>
            <a:endParaRPr lang="en-US" sz="2000" dirty="0" smtClean="0"/>
          </a:p>
        </p:txBody>
      </p:sp>
      <p:sp>
        <p:nvSpPr>
          <p:cNvPr id="4" name="Slide Number Placeholder 3"/>
          <p:cNvSpPr>
            <a:spLocks noGrp="1"/>
          </p:cNvSpPr>
          <p:nvPr>
            <p:ph type="sldNum" sz="quarter" idx="10"/>
          </p:nvPr>
        </p:nvSpPr>
        <p:spPr/>
        <p:txBody>
          <a:bodyPr/>
          <a:lstStyle/>
          <a:p>
            <a:pPr>
              <a:defRPr/>
            </a:pPr>
            <a:fld id="{54447261-58A0-4EC9-9B59-77AB1E8928A5}" type="slidenum">
              <a:rPr lang="en-US" altLang="en-US" smtClean="0"/>
              <a:pPr>
                <a:defRPr/>
              </a:pPr>
              <a:t>9</a:t>
            </a:fld>
            <a:endParaRPr lang="en-US" altLang="en-US" dirty="0"/>
          </a:p>
        </p:txBody>
      </p:sp>
    </p:spTree>
    <p:extLst>
      <p:ext uri="{BB962C8B-B14F-4D97-AF65-F5344CB8AC3E}">
        <p14:creationId xmlns:p14="http://schemas.microsoft.com/office/powerpoint/2010/main" val="2213314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enn HR PowerPoint Template - shield">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6956</TotalTime>
  <Words>780</Words>
  <Application>Microsoft Office PowerPoint</Application>
  <PresentationFormat>On-screen Show (16:10)</PresentationFormat>
  <Paragraphs>138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Myriad Pro</vt:lpstr>
      <vt:lpstr>Symbol</vt:lpstr>
      <vt:lpstr>Tahoma</vt:lpstr>
      <vt:lpstr>Times New Roman</vt:lpstr>
      <vt:lpstr>Wingdings</vt:lpstr>
      <vt:lpstr>Penn HR PowerPoint Template - shield</vt:lpstr>
      <vt:lpstr>PowerPoint Presentation</vt:lpstr>
      <vt:lpstr>Agenda</vt:lpstr>
      <vt:lpstr>History</vt:lpstr>
      <vt:lpstr>Review of Violations</vt:lpstr>
      <vt:lpstr>OFCCP Conciliation Agreement Requirements</vt:lpstr>
      <vt:lpstr>“Special Effort Search”: AACO and HR Liaison Responsibilities</vt:lpstr>
      <vt:lpstr>Mandatory Training for ALL Hiring Managers</vt:lpstr>
      <vt:lpstr>Text of Email to Hiring Manager (relevant portion)</vt:lpstr>
      <vt:lpstr>Compliant Hiring Process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HR PowerPoint Template</dc:title>
  <dc:creator>Blickley, Christopher</dc:creator>
  <cp:lastModifiedBy>Glen Lafferty</cp:lastModifiedBy>
  <cp:revision>286</cp:revision>
  <cp:lastPrinted>2018-09-17T15:01:04Z</cp:lastPrinted>
  <dcterms:created xsi:type="dcterms:W3CDTF">2011-11-16T19:29:19Z</dcterms:created>
  <dcterms:modified xsi:type="dcterms:W3CDTF">2018-09-17T19:54:21Z</dcterms:modified>
</cp:coreProperties>
</file>