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85" r:id="rId2"/>
    <p:sldId id="772" r:id="rId3"/>
    <p:sldId id="792" r:id="rId4"/>
    <p:sldId id="794" r:id="rId5"/>
    <p:sldId id="795" r:id="rId6"/>
    <p:sldId id="797" r:id="rId7"/>
    <p:sldId id="804" r:id="rId8"/>
    <p:sldId id="806" r:id="rId9"/>
    <p:sldId id="805" r:id="rId10"/>
    <p:sldId id="807" r:id="rId11"/>
    <p:sldId id="809" r:id="rId12"/>
    <p:sldId id="810" r:id="rId13"/>
    <p:sldId id="813" r:id="rId14"/>
    <p:sldId id="814" r:id="rId15"/>
    <p:sldId id="812" r:id="rId16"/>
    <p:sldId id="808" r:id="rId17"/>
    <p:sldId id="815" r:id="rId18"/>
    <p:sldId id="799" r:id="rId19"/>
    <p:sldId id="800" r:id="rId20"/>
    <p:sldId id="801" r:id="rId21"/>
    <p:sldId id="802" r:id="rId22"/>
    <p:sldId id="803" r:id="rId23"/>
  </p:sldIdLst>
  <p:sldSz cx="9144000" cy="6858000" type="letter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ECBE2"/>
    <a:srgbClr val="FFFFFF"/>
    <a:srgbClr val="ACB8CD"/>
    <a:srgbClr val="004081"/>
    <a:srgbClr val="00274E"/>
    <a:srgbClr val="002448"/>
    <a:srgbClr val="A30A36"/>
    <a:srgbClr val="C0C0C0"/>
    <a:srgbClr val="003264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06" autoAdjust="0"/>
    <p:restoredTop sz="98410" autoAdjust="0"/>
  </p:normalViewPr>
  <p:slideViewPr>
    <p:cSldViewPr snapToGrid="0">
      <p:cViewPr varScale="1">
        <p:scale>
          <a:sx n="127" d="100"/>
          <a:sy n="127" d="100"/>
        </p:scale>
        <p:origin x="78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058" y="-84"/>
      </p:cViewPr>
      <p:guideLst>
        <p:guide orient="horz" pos="2932"/>
        <p:guide pos="2211"/>
      </p:guideLst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80"/>
            <a:ext cx="3041494" cy="46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3" tIns="0" rIns="18733" bIns="0" numCol="1" anchor="t" anchorCtr="0" compatLnSpc="1">
            <a:prstTxWarp prst="textNoShape">
              <a:avLst/>
            </a:prstTxWarp>
          </a:bodyPr>
          <a:lstStyle>
            <a:lvl1pPr defTabSz="938072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431" y="1580"/>
            <a:ext cx="3041494" cy="46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3" tIns="0" rIns="18733" bIns="0" numCol="1" anchor="t" anchorCtr="0" compatLnSpc="1">
            <a:prstTxWarp prst="textNoShape">
              <a:avLst/>
            </a:prstTxWarp>
          </a:bodyPr>
          <a:lstStyle>
            <a:lvl1pPr algn="r" defTabSz="938072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4"/>
            <a:ext cx="3041494" cy="46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3" tIns="0" rIns="18733" bIns="0" numCol="1" anchor="b" anchorCtr="0" compatLnSpc="1">
            <a:prstTxWarp prst="textNoShape">
              <a:avLst/>
            </a:prstTxWarp>
          </a:bodyPr>
          <a:lstStyle>
            <a:lvl1pPr defTabSz="938072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431" y="8841734"/>
            <a:ext cx="3041494" cy="46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3" tIns="0" rIns="18733" bIns="0" numCol="1" anchor="b" anchorCtr="0" compatLnSpc="1">
            <a:prstTxWarp prst="textNoShape">
              <a:avLst/>
            </a:prstTxWarp>
          </a:bodyPr>
          <a:lstStyle>
            <a:lvl1pPr algn="r" defTabSz="938072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fld id="{7D3A3A36-2ED5-A849-B224-CBBC756744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18914" y="8860680"/>
            <a:ext cx="775779" cy="260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108" tIns="46834" rIns="92108" bIns="46834">
            <a:spAutoFit/>
          </a:bodyPr>
          <a:lstStyle/>
          <a:p>
            <a:pPr algn="ctr" defTabSz="968078" eaLnBrk="0" hangingPunct="0">
              <a:lnSpc>
                <a:spcPct val="90000"/>
              </a:lnSpc>
            </a:pPr>
            <a:r>
              <a:rPr lang="en-US" sz="1200">
                <a:solidFill>
                  <a:schemeClr val="tx1"/>
                </a:solidFill>
              </a:rPr>
              <a:t>Page </a:t>
            </a:r>
            <a:fld id="{427AC760-51F0-8C4B-BA1A-49039431634D}" type="slidenum">
              <a:rPr lang="en-US" sz="1200">
                <a:solidFill>
                  <a:schemeClr val="tx1"/>
                </a:solidFill>
              </a:rPr>
              <a:pPr algn="ctr" defTabSz="968078" eaLnBrk="0" hangingPunct="0">
                <a:lnSpc>
                  <a:spcPct val="90000"/>
                </a:lnSpc>
              </a:pPr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73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80"/>
            <a:ext cx="3041494" cy="46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3" tIns="0" rIns="18733" bIns="0" numCol="1" anchor="t" anchorCtr="0" compatLnSpc="1">
            <a:prstTxWarp prst="textNoShape">
              <a:avLst/>
            </a:prstTxWarp>
          </a:bodyPr>
          <a:lstStyle>
            <a:lvl1pPr defTabSz="938072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431" y="1580"/>
            <a:ext cx="3041494" cy="46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3" tIns="0" rIns="18733" bIns="0" numCol="1" anchor="t" anchorCtr="0" compatLnSpc="1">
            <a:prstTxWarp prst="textNoShape">
              <a:avLst/>
            </a:prstTxWarp>
          </a:bodyPr>
          <a:lstStyle>
            <a:lvl1pPr algn="r" defTabSz="938072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4"/>
            <a:ext cx="3041494" cy="46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3" tIns="0" rIns="18733" bIns="0" numCol="1" anchor="b" anchorCtr="0" compatLnSpc="1">
            <a:prstTxWarp prst="textNoShape">
              <a:avLst/>
            </a:prstTxWarp>
          </a:bodyPr>
          <a:lstStyle>
            <a:lvl1pPr defTabSz="938072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431" y="8841734"/>
            <a:ext cx="3041494" cy="46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3" tIns="0" rIns="18733" bIns="0" numCol="1" anchor="b" anchorCtr="0" compatLnSpc="1">
            <a:prstTxWarp prst="textNoShape">
              <a:avLst/>
            </a:prstTxWarp>
          </a:bodyPr>
          <a:lstStyle>
            <a:lvl1pPr algn="r" defTabSz="938072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fld id="{61307627-106A-B14C-93C5-C8FFBB7D68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119644" y="8860681"/>
            <a:ext cx="774318" cy="260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108" tIns="46834" rIns="92108" bIns="46834">
            <a:spAutoFit/>
          </a:bodyPr>
          <a:lstStyle/>
          <a:p>
            <a:pPr algn="ctr" defTabSz="968078" eaLnBrk="0" hangingPunct="0">
              <a:lnSpc>
                <a:spcPct val="90000"/>
              </a:lnSpc>
            </a:pPr>
            <a:r>
              <a:rPr lang="en-US" sz="1200">
                <a:solidFill>
                  <a:schemeClr val="tx1"/>
                </a:solidFill>
              </a:rPr>
              <a:t>Page </a:t>
            </a:r>
            <a:fld id="{25911ABC-1FE8-BB40-95B7-C2484DF26B10}" type="slidenum">
              <a:rPr lang="en-US" sz="1200">
                <a:solidFill>
                  <a:schemeClr val="tx1"/>
                </a:solidFill>
              </a:rPr>
              <a:pPr algn="ctr" defTabSz="968078" eaLnBrk="0" hangingPunct="0">
                <a:lnSpc>
                  <a:spcPct val="90000"/>
                </a:lnSpc>
              </a:pPr>
              <a:t>‹#›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17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6675" y="5130800"/>
            <a:ext cx="4325938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80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278" y="473665"/>
            <a:ext cx="5138149" cy="418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91" tIns="51518" rIns="96791" bIns="51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Body Text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9570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84188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71550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457325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944688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endParaRPr lang="en-US" altLang="en-US" sz="1900" smtClean="0">
              <a:ea typeface="+mn-ea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35013" y="2508250"/>
            <a:ext cx="7551737" cy="547688"/>
          </a:xfrm>
        </p:spPr>
        <p:txBody>
          <a:bodyPr/>
          <a:lstStyle>
            <a:lvl1pPr marL="228600" indent="0" algn="ctr">
              <a:buFont typeface="Wingdings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35013" y="1890713"/>
            <a:ext cx="7551737" cy="5429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pic>
        <p:nvPicPr>
          <p:cNvPr id="7" name="Picture 6" descr="DBEI_PSOM_pp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4808126"/>
            <a:ext cx="6324600" cy="1592862"/>
          </a:xfrm>
          <a:prstGeom prst="rect">
            <a:avLst/>
          </a:prstGeom>
        </p:spPr>
      </p:pic>
      <p:pic>
        <p:nvPicPr>
          <p:cNvPr id="8" name="Picture 7" descr="dbei-graylin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731260" y="3202940"/>
            <a:ext cx="7620000" cy="28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6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3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825500"/>
            <a:ext cx="3836988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3" y="825500"/>
            <a:ext cx="3836987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3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5159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40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81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86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3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204788"/>
            <a:ext cx="8520113" cy="5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" y="1003300"/>
            <a:ext cx="7937500" cy="4673600"/>
          </a:xfrm>
        </p:spPr>
        <p:txBody>
          <a:bodyPr/>
          <a:lstStyle/>
          <a:p>
            <a:r>
              <a:rPr lang="en-US" dirty="0" smtClean="0"/>
              <a:t>Placeholder for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9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6550"/>
            <a:ext cx="3008313" cy="7175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19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819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153988"/>
            <a:ext cx="8520113" cy="5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30200" y="1066800"/>
            <a:ext cx="3619500" cy="3136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17500" y="4292601"/>
            <a:ext cx="3008313" cy="412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for a Picture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4330700" y="539750"/>
            <a:ext cx="45847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AA2B3E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  <a:ea typeface="ＭＳ Ｐゴシック" charset="0"/>
              </a:defRPr>
            </a:lvl2pPr>
            <a:lvl3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  <a:ea typeface="ＭＳ Ｐゴシック" charset="0"/>
              </a:defRPr>
            </a:lvl3pPr>
            <a:lvl4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  <a:ea typeface="ＭＳ Ｐゴシック" charset="0"/>
              </a:defRPr>
            </a:lvl4pPr>
            <a:lvl5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  <a:ea typeface="ＭＳ Ｐゴシック" charset="0"/>
              </a:defRPr>
            </a:lvl5pPr>
            <a:lvl6pPr marL="457200"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</a:defRPr>
            </a:lvl6pPr>
            <a:lvl7pPr marL="914400"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</a:defRPr>
            </a:lvl7pPr>
            <a:lvl8pPr marL="1371600"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</a:defRPr>
            </a:lvl8pPr>
            <a:lvl9pPr marL="1828800"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</a:defRPr>
            </a:lvl9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/>
          </p:nvPr>
        </p:nvSpPr>
        <p:spPr>
          <a:xfrm>
            <a:off x="4356100" y="1384301"/>
            <a:ext cx="4381500" cy="4140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110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endParaRPr lang="en-US" altLang="en-US" sz="1900" smtClean="0">
              <a:ea typeface="+mn-ea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6613" y="4984750"/>
            <a:ext cx="7551737" cy="547688"/>
          </a:xfrm>
        </p:spPr>
        <p:txBody>
          <a:bodyPr/>
          <a:lstStyle>
            <a:lvl1pPr marL="228600" indent="0" algn="ctr">
              <a:buFont typeface="Wingdings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11213" y="4291013"/>
            <a:ext cx="7551737" cy="542925"/>
          </a:xfrm>
        </p:spPr>
        <p:txBody>
          <a:bodyPr anchor="ctr"/>
          <a:lstStyle>
            <a:lvl1pPr algn="ctr">
              <a:defRPr baseline="0"/>
            </a:lvl1pPr>
          </a:lstStyle>
          <a:p>
            <a:pPr lvl="0"/>
            <a:r>
              <a:rPr lang="en-US" altLang="en-US" noProof="0" dirty="0" smtClean="0"/>
              <a:t>More info: </a:t>
            </a:r>
            <a:r>
              <a:rPr lang="en-US" altLang="en-US" noProof="0" dirty="0" err="1" smtClean="0"/>
              <a:t>cceb.med.upenn.edu</a:t>
            </a:r>
            <a:endParaRPr lang="en-US" altLang="en-US" noProof="0" dirty="0" smtClean="0"/>
          </a:p>
        </p:txBody>
      </p:sp>
      <p:pic>
        <p:nvPicPr>
          <p:cNvPr id="6" name="Picture 5" descr="DBEI_PSOM_pp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1727200"/>
            <a:ext cx="7404100" cy="1864736"/>
          </a:xfrm>
          <a:prstGeom prst="rect">
            <a:avLst/>
          </a:prstGeom>
        </p:spPr>
      </p:pic>
      <p:pic>
        <p:nvPicPr>
          <p:cNvPr id="7" name="Picture 6" descr="dbei-graylin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731260" y="3202940"/>
            <a:ext cx="7620000" cy="28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1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825500"/>
            <a:ext cx="7826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1</a:t>
            </a:r>
          </a:p>
          <a:p>
            <a:pPr lvl="1"/>
            <a:r>
              <a:rPr lang="en-US"/>
              <a:t>Level two</a:t>
            </a:r>
          </a:p>
          <a:p>
            <a:pPr lvl="2"/>
            <a:r>
              <a:rPr lang="en-US"/>
              <a:t>Level three</a:t>
            </a:r>
          </a:p>
          <a:p>
            <a:pPr lvl="3"/>
            <a:r>
              <a:rPr lang="en-US"/>
              <a:t>Level four</a:t>
            </a:r>
          </a:p>
          <a:p>
            <a:pPr lvl="4"/>
            <a:r>
              <a:rPr lang="en-US"/>
              <a:t>Level five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90488"/>
            <a:ext cx="8520113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endParaRPr lang="en-US" altLang="en-US" sz="1900" smtClean="0">
              <a:ea typeface="+mn-ea"/>
            </a:endParaRPr>
          </a:p>
        </p:txBody>
      </p:sp>
      <p:pic>
        <p:nvPicPr>
          <p:cNvPr id="3" name="Picture 2" descr="DBEI_PSOM_ppt.jp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5715000"/>
            <a:ext cx="3721100" cy="937166"/>
          </a:xfrm>
          <a:prstGeom prst="rect">
            <a:avLst/>
          </a:prstGeom>
        </p:spPr>
      </p:pic>
      <p:pic>
        <p:nvPicPr>
          <p:cNvPr id="4" name="Picture 3" descr="dbei-grayline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731260" y="3202940"/>
            <a:ext cx="7620000" cy="284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64" r:id="rId4"/>
    <p:sldLayoutId id="2147483665" r:id="rId5"/>
    <p:sldLayoutId id="2147483667" r:id="rId6"/>
    <p:sldLayoutId id="2147483672" r:id="rId7"/>
    <p:sldLayoutId id="2147483673" r:id="rId8"/>
  </p:sldLayoutIdLst>
  <p:txStyles>
    <p:titleStyle>
      <a:lvl1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+mj-lt"/>
          <a:ea typeface="ＭＳ Ｐゴシック" charset="0"/>
          <a:cs typeface="+mj-cs"/>
        </a:defRPr>
      </a:lvl1pPr>
      <a:lvl2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2pPr>
      <a:lvl3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3pPr>
      <a:lvl4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4pPr>
      <a:lvl5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5pPr>
      <a:lvl6pPr marL="4572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6pPr>
      <a:lvl7pPr marL="9144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7pPr>
      <a:lvl8pPr marL="13716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8pPr>
      <a:lvl9pPr marL="18288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9pPr>
    </p:titleStyle>
    <p:bodyStyle>
      <a:lvl1pPr marL="242888" indent="-242888" algn="l" defTabSz="901700" rtl="0" eaLnBrk="0" fontAlgn="base" hangingPunct="0">
        <a:spcBef>
          <a:spcPts val="400"/>
        </a:spcBef>
        <a:spcAft>
          <a:spcPts val="200"/>
        </a:spcAft>
        <a:buClr>
          <a:schemeClr val="tx2"/>
        </a:buClr>
        <a:buFont typeface="Wingdings" charset="0"/>
        <a:buChar char="w"/>
        <a:defRPr sz="2000" b="1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660400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077913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  <a:ea typeface="ＭＳ Ｐゴシック" charset="0"/>
        </a:defRPr>
      </a:lvl3pPr>
      <a:lvl4pPr marL="1438275" indent="-24606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○"/>
        <a:defRPr sz="1600">
          <a:solidFill>
            <a:srgbClr val="000000"/>
          </a:solidFill>
          <a:latin typeface="+mn-lt"/>
          <a:ea typeface="ＭＳ Ｐゴシック" charset="0"/>
        </a:defRPr>
      </a:lvl4pPr>
      <a:lvl5pPr marL="17954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–"/>
        <a:defRPr sz="1600">
          <a:solidFill>
            <a:srgbClr val="000000"/>
          </a:solidFill>
          <a:latin typeface="+mn-lt"/>
          <a:ea typeface="ＭＳ Ｐゴシック" charset="0"/>
        </a:defRPr>
      </a:lvl5pPr>
      <a:lvl6pPr marL="22526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6pPr>
      <a:lvl7pPr marL="27098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7pPr>
      <a:lvl8pPr marL="31670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8pPr>
      <a:lvl9pPr marL="36242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33425" y="2159000"/>
            <a:ext cx="7486650" cy="1843808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Business Office Staff / Administrative Staff</a:t>
            </a:r>
          </a:p>
          <a:p>
            <a:pPr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Quarterly Meeting</a:t>
            </a:r>
          </a:p>
          <a:p>
            <a:pPr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October 24, 2017</a:t>
            </a:r>
            <a:endParaRPr lang="en-US" dirty="0">
              <a:latin typeface="Arial" charset="0"/>
            </a:endParaRPr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22313" y="1192213"/>
            <a:ext cx="7551737" cy="54292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CCEB/ Department of Biostatistics, Epidemiology and Informatics	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Staff Life Committee</a:t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Past Events (June 2017 – Sep 2017)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2567083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June 2017 – Chip and Dip event</a:t>
            </a:r>
          </a:p>
          <a:p>
            <a:r>
              <a:rPr lang="en-US" dirty="0">
                <a:latin typeface="Arial" charset="0"/>
              </a:rPr>
              <a:t>July 2017 – Staff Happy Hour at Landmark Americana Tap and Grill</a:t>
            </a:r>
          </a:p>
          <a:p>
            <a:r>
              <a:rPr lang="en-US" dirty="0">
                <a:latin typeface="Arial" charset="0"/>
              </a:rPr>
              <a:t>September 2017 </a:t>
            </a:r>
          </a:p>
          <a:p>
            <a:pPr lvl="1"/>
            <a:r>
              <a:rPr lang="en-US" dirty="0">
                <a:latin typeface="Arial" charset="0"/>
              </a:rPr>
              <a:t>Adopt a Classroom Project</a:t>
            </a:r>
          </a:p>
          <a:p>
            <a:pPr lvl="1"/>
            <a:r>
              <a:rPr lang="en-US" dirty="0">
                <a:latin typeface="Arial" charset="0"/>
              </a:rPr>
              <a:t>Cake Pop Decorating Class</a:t>
            </a:r>
          </a:p>
          <a:p>
            <a:pPr lvl="1"/>
            <a:endParaRPr lang="en-US" dirty="0" smtClean="0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Staff Life Committee</a:t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Past Event (Cookie Bake Off)</a:t>
            </a:r>
            <a:endParaRPr lang="en-US" dirty="0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85" y="2409245"/>
            <a:ext cx="1995618" cy="23880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016" y="2409245"/>
            <a:ext cx="1755929" cy="17120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231" y="2409245"/>
            <a:ext cx="2397084" cy="20647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922" y="2409245"/>
            <a:ext cx="2012942" cy="2021435"/>
          </a:xfrm>
          <a:prstGeom prst="rect">
            <a:avLst/>
          </a:prstGeom>
        </p:spPr>
      </p:pic>
      <p:pic>
        <p:nvPicPr>
          <p:cNvPr id="14" name="Content Placeholder 3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183" y="4217162"/>
            <a:ext cx="1671593" cy="1560825"/>
          </a:xfr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922" y="4473960"/>
            <a:ext cx="2012942" cy="211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073820"/>
            <a:ext cx="7881937" cy="5588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Staff Life Committee</a:t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Past Event (Happy Hour)</a:t>
            </a:r>
            <a:endParaRPr lang="en-US" dirty="0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1702564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50" y="1775147"/>
            <a:ext cx="2540000" cy="1905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876" y="3984945"/>
            <a:ext cx="2593199" cy="19448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150" y="1781346"/>
            <a:ext cx="3093851" cy="18988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950" y="1784672"/>
            <a:ext cx="2527300" cy="18954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51" y="3984946"/>
            <a:ext cx="2593200" cy="1944899"/>
          </a:xfrm>
          <a:prstGeom prst="rect">
            <a:avLst/>
          </a:prstGeom>
        </p:spPr>
      </p:pic>
      <p:pic>
        <p:nvPicPr>
          <p:cNvPr id="20" name="Picture 3" descr="C:\Users\fernand\Desktop\Staff Life\Hapy hour\IMG_6547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550" y="3994596"/>
            <a:ext cx="2628735" cy="1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1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073820"/>
            <a:ext cx="7881937" cy="5588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Staff Life Committee</a:t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Past Event (Summer Barbeque)</a:t>
            </a:r>
            <a:endParaRPr lang="en-US" dirty="0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1702564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346" y="4921248"/>
            <a:ext cx="2630313" cy="1479552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94" y="1828801"/>
            <a:ext cx="3022599" cy="170021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594" y="3879231"/>
            <a:ext cx="2668941" cy="150127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956" y="1828800"/>
            <a:ext cx="1595437" cy="283633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394" y="1820334"/>
            <a:ext cx="1905000" cy="338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34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073820"/>
            <a:ext cx="7881937" cy="5588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Staff Life Committee</a:t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Past Event (Cake Pop Class)</a:t>
            </a:r>
            <a:endParaRPr lang="en-US" dirty="0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1702564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676" y="2246960"/>
            <a:ext cx="3269656" cy="2452242"/>
          </a:xfr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658" y="2248203"/>
            <a:ext cx="1802958" cy="24039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6" y="2248203"/>
            <a:ext cx="3267999" cy="245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2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073820"/>
            <a:ext cx="7881937" cy="558800"/>
          </a:xfrm>
        </p:spPr>
        <p:txBody>
          <a:bodyPr/>
          <a:lstStyle/>
          <a:p>
            <a:pPr algn="ctr"/>
            <a:r>
              <a:rPr lang="en-US" dirty="0" smtClean="0">
                <a:latin typeface="Arial" charset="0"/>
              </a:rPr>
              <a:t>Employee </a:t>
            </a:r>
            <a:r>
              <a:rPr lang="en-US" dirty="0">
                <a:latin typeface="Arial" charset="0"/>
              </a:rPr>
              <a:t>Milestone Recognition </a:t>
            </a: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1702564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3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001" y="1818742"/>
            <a:ext cx="1624533" cy="2369307"/>
          </a:xfr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393" y="1818742"/>
            <a:ext cx="1649816" cy="236930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715" y="1818742"/>
            <a:ext cx="1649816" cy="238203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30" y="1818742"/>
            <a:ext cx="1664805" cy="236930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394" y="4208727"/>
            <a:ext cx="1649816" cy="238203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204" y="1818742"/>
            <a:ext cx="1676400" cy="238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7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Staff Life Committee</a:t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Upcoming Events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2197751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Oct – Nov 2017 – “Pie in the Sky” (Thanksgiving fundraiser by MANNA). Sampling of pies in business office on November 22, 2017</a:t>
            </a:r>
          </a:p>
          <a:p>
            <a:r>
              <a:rPr lang="en-US" dirty="0">
                <a:latin typeface="Arial" charset="0"/>
              </a:rPr>
              <a:t>December 2017 -  Holiday Pizza Party &amp; White Elephant gift exchange</a:t>
            </a:r>
          </a:p>
          <a:p>
            <a:r>
              <a:rPr lang="en-US" dirty="0">
                <a:latin typeface="Arial" charset="0"/>
              </a:rPr>
              <a:t>January 2018 – Happy Hour weekend before MLK </a:t>
            </a:r>
            <a:r>
              <a:rPr lang="en-US" dirty="0" smtClean="0">
                <a:latin typeface="Arial" charset="0"/>
              </a:rPr>
              <a:t>day</a:t>
            </a: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7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Staff Life Committee</a:t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DBEI / CCEB Intranet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150525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Log onto the CCEB intranet and click on “The Staff Life Committee” tab for a list of fun upcoming events</a:t>
            </a:r>
          </a:p>
          <a:p>
            <a:r>
              <a:rPr lang="en-US" dirty="0">
                <a:latin typeface="Arial" charset="0"/>
              </a:rPr>
              <a:t>We encourage staff to submit feedback and any suggestions about how we can help improve your work experience</a:t>
            </a: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7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 smtClean="0">
                <a:latin typeface="Arial" charset="0"/>
              </a:rPr>
              <a:t>Spotlight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50498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Jennifer Forbes-</a:t>
            </a:r>
            <a:r>
              <a:rPr lang="en-US" dirty="0" err="1" smtClean="0">
                <a:latin typeface="Arial" charset="0"/>
              </a:rPr>
              <a:t>Nicotera</a:t>
            </a:r>
            <a:endParaRPr lang="en-US" dirty="0" smtClean="0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2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Overview of the DBEI-CCEB Intranet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50498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Lisbeth Dennis</a:t>
            </a: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 smtClean="0">
                <a:latin typeface="Arial" charset="0"/>
              </a:rPr>
              <a:t>Agenda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2428583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New Faculty Members / Senior Scholars and Staff</a:t>
            </a:r>
          </a:p>
          <a:p>
            <a:r>
              <a:rPr lang="en-US" dirty="0" smtClean="0">
                <a:latin typeface="Arial" charset="0"/>
              </a:rPr>
              <a:t>Staff Life Committee</a:t>
            </a:r>
          </a:p>
          <a:p>
            <a:r>
              <a:rPr lang="en-US" dirty="0" smtClean="0">
                <a:latin typeface="Arial" charset="0"/>
              </a:rPr>
              <a:t>Spotlight</a:t>
            </a:r>
          </a:p>
          <a:p>
            <a:r>
              <a:rPr lang="en-US" dirty="0" smtClean="0">
                <a:latin typeface="Arial" charset="0"/>
              </a:rPr>
              <a:t>Overview of DBEI / CCEB Intranet</a:t>
            </a:r>
          </a:p>
          <a:p>
            <a:r>
              <a:rPr lang="en-US" dirty="0" smtClean="0">
                <a:latin typeface="Arial" charset="0"/>
              </a:rPr>
              <a:t>Business Office Updates</a:t>
            </a:r>
          </a:p>
          <a:p>
            <a:r>
              <a:rPr lang="en-US" dirty="0" smtClean="0">
                <a:latin typeface="Arial" charset="0"/>
              </a:rPr>
              <a:t>Operational Issues</a:t>
            </a: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Business Office </a:t>
            </a:r>
            <a:r>
              <a:rPr lang="en-US" dirty="0" smtClean="0">
                <a:latin typeface="Arial" charset="0"/>
              </a:rPr>
              <a:t>Updates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2921026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Supplier Portal Initiative (SPI) aka Change Agent Network (CAN</a:t>
            </a:r>
            <a:r>
              <a:rPr lang="en-US" dirty="0" smtClean="0">
                <a:latin typeface="Arial" charset="0"/>
              </a:rPr>
              <a:t>)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Penn is going to implement new automation surrounding </a:t>
            </a:r>
          </a:p>
          <a:p>
            <a:pPr lvl="1"/>
            <a:r>
              <a:rPr lang="en-US" dirty="0">
                <a:latin typeface="Arial" charset="0"/>
              </a:rPr>
              <a:t>Purchasing request intake (establishing a new vendor)</a:t>
            </a:r>
          </a:p>
          <a:p>
            <a:pPr lvl="1"/>
            <a:r>
              <a:rPr lang="en-US" dirty="0">
                <a:latin typeface="Arial" charset="0"/>
              </a:rPr>
              <a:t>PO process </a:t>
            </a:r>
          </a:p>
          <a:p>
            <a:pPr lvl="1"/>
            <a:r>
              <a:rPr lang="en-US" dirty="0">
                <a:latin typeface="Arial" charset="0"/>
              </a:rPr>
              <a:t>Non-PO PDA process (current PDA will be replaced with electronic non-PO payment request</a:t>
            </a:r>
          </a:p>
          <a:p>
            <a:r>
              <a:rPr lang="en-US" dirty="0">
                <a:latin typeface="Arial" charset="0"/>
              </a:rPr>
              <a:t>Implementation potentially </a:t>
            </a:r>
            <a:r>
              <a:rPr lang="en-US" dirty="0" smtClean="0">
                <a:latin typeface="Arial" charset="0"/>
              </a:rPr>
              <a:t>7/1/18</a:t>
            </a:r>
            <a:endParaRPr lang="en-US" dirty="0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Operational Issues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3208284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World Travel </a:t>
            </a:r>
            <a:r>
              <a:rPr lang="en-US" dirty="0" smtClean="0">
                <a:latin typeface="Arial" charset="0"/>
              </a:rPr>
              <a:t>Reservations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Use Glen Lafferty as the approver in ALL airline reservations.  The email approval goes to all staff in 112 </a:t>
            </a:r>
            <a:r>
              <a:rPr lang="en-US" dirty="0" err="1">
                <a:latin typeface="Arial" charset="0"/>
              </a:rPr>
              <a:t>Blockley</a:t>
            </a:r>
            <a:r>
              <a:rPr lang="en-US" dirty="0">
                <a:latin typeface="Arial" charset="0"/>
              </a:rPr>
              <a:t>.  If you use any other name, you risk lack of approval, and having to re-book at different rates.  Spread the word!</a:t>
            </a:r>
          </a:p>
          <a:p>
            <a:pPr lvl="1"/>
            <a:r>
              <a:rPr lang="en-US" dirty="0">
                <a:latin typeface="Arial" charset="0"/>
              </a:rPr>
              <a:t>Get the expenditure justification or expense approval form to apaycceb@pennmedicine.upenn.edu BEFORE booking.  If we have to chase down account numbers or approvals, you risk lack of approval and having to re-book at different rates.  Spread the word</a:t>
            </a:r>
            <a:r>
              <a:rPr lang="en-US" dirty="0" smtClean="0">
                <a:latin typeface="Arial" charset="0"/>
              </a:rPr>
              <a:t>!</a:t>
            </a:r>
          </a:p>
          <a:p>
            <a:r>
              <a:rPr lang="en-US" dirty="0">
                <a:latin typeface="Arial" charset="0"/>
              </a:rPr>
              <a:t>Concur expense </a:t>
            </a:r>
            <a:r>
              <a:rPr lang="en-US" dirty="0" smtClean="0">
                <a:latin typeface="Arial" charset="0"/>
              </a:rPr>
              <a:t>reports</a:t>
            </a:r>
            <a:endParaRPr lang="en-US" dirty="0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 smtClean="0">
                <a:latin typeface="Arial" charset="0"/>
              </a:rPr>
              <a:t>Other Business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1120533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Our next meeting is pending room scheduling for PSOM spring semester classes.  Date/time/location will be announced in January.</a:t>
            </a: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6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 smtClean="0">
                <a:latin typeface="Arial" charset="0"/>
              </a:rPr>
              <a:t>New Faculty &amp; Staff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Biostatistics Division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2587601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Faculty:</a:t>
            </a:r>
          </a:p>
          <a:p>
            <a:pPr lvl="1"/>
            <a:r>
              <a:rPr lang="en-US" dirty="0" smtClean="0">
                <a:latin typeface="Arial" charset="0"/>
              </a:rPr>
              <a:t>None</a:t>
            </a:r>
          </a:p>
          <a:p>
            <a:r>
              <a:rPr lang="en-US" dirty="0" smtClean="0">
                <a:latin typeface="Arial" charset="0"/>
              </a:rPr>
              <a:t>Staff:</a:t>
            </a:r>
          </a:p>
          <a:p>
            <a:pPr lvl="1"/>
            <a:r>
              <a:rPr lang="en-US" dirty="0" smtClean="0">
                <a:latin typeface="Arial" charset="0"/>
              </a:rPr>
              <a:t>Melissa Martin (Shinohara)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Post-docs:</a:t>
            </a:r>
          </a:p>
          <a:p>
            <a:pPr lvl="1"/>
            <a:r>
              <a:rPr lang="en-US" dirty="0" err="1" smtClean="0">
                <a:latin typeface="Arial" charset="0"/>
              </a:rPr>
              <a:t>Ji</a:t>
            </a:r>
            <a:r>
              <a:rPr lang="en-US" dirty="0" smtClean="0">
                <a:latin typeface="Arial" charset="0"/>
              </a:rPr>
              <a:t> Hwan Oh (Long)</a:t>
            </a:r>
          </a:p>
          <a:p>
            <a:pPr lvl="1"/>
            <a:r>
              <a:rPr lang="en-US" dirty="0" err="1" smtClean="0">
                <a:latin typeface="Arial" charset="0"/>
              </a:rPr>
              <a:t>Abdhi</a:t>
            </a:r>
            <a:r>
              <a:rPr lang="en-US" dirty="0" smtClean="0">
                <a:latin typeface="Arial" charset="0"/>
              </a:rPr>
              <a:t> Sarker (Shinohara)</a:t>
            </a:r>
            <a:endParaRPr lang="en-US" dirty="0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54025" y="1604963"/>
            <a:ext cx="8520113" cy="558800"/>
          </a:xfrm>
        </p:spPr>
        <p:txBody>
          <a:bodyPr/>
          <a:lstStyle/>
          <a:p>
            <a:pPr algn="ctr"/>
            <a:r>
              <a:rPr lang="en-US" dirty="0" smtClean="0">
                <a:latin typeface="Arial" charset="0"/>
              </a:rPr>
              <a:t>New Faculty &amp; Staff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Epidemiology Division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739775" y="2225675"/>
            <a:ext cx="3836988" cy="3572486"/>
          </a:xfrm>
        </p:spPr>
        <p:txBody>
          <a:bodyPr/>
          <a:lstStyle/>
          <a:p>
            <a:r>
              <a:rPr lang="en-US" sz="2000" dirty="0" smtClean="0">
                <a:latin typeface="Arial" charset="0"/>
              </a:rPr>
              <a:t>Faculty:</a:t>
            </a:r>
          </a:p>
          <a:p>
            <a:pPr lvl="1"/>
            <a:r>
              <a:rPr lang="en-US" sz="1800" dirty="0" smtClean="0">
                <a:latin typeface="Arial" charset="0"/>
              </a:rPr>
              <a:t>None</a:t>
            </a:r>
          </a:p>
          <a:p>
            <a:r>
              <a:rPr lang="en-US" sz="2000" dirty="0" smtClean="0">
                <a:latin typeface="Arial" charset="0"/>
              </a:rPr>
              <a:t>Staff:</a:t>
            </a:r>
          </a:p>
          <a:p>
            <a:pPr lvl="1"/>
            <a:r>
              <a:rPr lang="en-US" sz="1800" dirty="0" smtClean="0">
                <a:latin typeface="Arial" charset="0"/>
              </a:rPr>
              <a:t>Sue White (as of 11/1/17)</a:t>
            </a:r>
          </a:p>
          <a:p>
            <a:pPr lvl="1"/>
            <a:r>
              <a:rPr lang="en-US" sz="1800" dirty="0" smtClean="0">
                <a:latin typeface="Arial" charset="0"/>
              </a:rPr>
              <a:t>Adam Hawkins (Lewis)</a:t>
            </a:r>
          </a:p>
          <a:p>
            <a:pPr lvl="1"/>
            <a:r>
              <a:rPr lang="en-US" sz="1800" dirty="0" smtClean="0">
                <a:latin typeface="Arial" charset="0"/>
              </a:rPr>
              <a:t>Julia </a:t>
            </a:r>
            <a:r>
              <a:rPr lang="en-US" sz="1800" dirty="0" err="1" smtClean="0">
                <a:latin typeface="Arial" charset="0"/>
              </a:rPr>
              <a:t>Orchinik</a:t>
            </a:r>
            <a:r>
              <a:rPr lang="en-US" sz="1800" dirty="0" smtClean="0">
                <a:latin typeface="Arial" charset="0"/>
              </a:rPr>
              <a:t> (</a:t>
            </a:r>
            <a:r>
              <a:rPr lang="en-US" sz="1800" dirty="0" err="1" smtClean="0">
                <a:latin typeface="Arial" charset="0"/>
              </a:rPr>
              <a:t>Glanz</a:t>
            </a:r>
            <a:r>
              <a:rPr lang="en-US" sz="1800" dirty="0" smtClean="0">
                <a:latin typeface="Arial" charset="0"/>
              </a:rPr>
              <a:t>)</a:t>
            </a:r>
          </a:p>
          <a:p>
            <a:r>
              <a:rPr lang="en-US" sz="2000" dirty="0" smtClean="0">
                <a:latin typeface="Arial" charset="0"/>
              </a:rPr>
              <a:t>Post-docs:</a:t>
            </a:r>
          </a:p>
          <a:p>
            <a:pPr lvl="1"/>
            <a:r>
              <a:rPr lang="en-US" sz="1800" dirty="0" smtClean="0">
                <a:latin typeface="Arial" charset="0"/>
              </a:rPr>
              <a:t>Takahiro </a:t>
            </a:r>
            <a:r>
              <a:rPr lang="en-US" sz="1800" dirty="0" err="1" smtClean="0">
                <a:latin typeface="Arial" charset="0"/>
              </a:rPr>
              <a:t>Imaizumi</a:t>
            </a:r>
            <a:r>
              <a:rPr lang="en-US" sz="1800" dirty="0" smtClean="0">
                <a:latin typeface="Arial" charset="0"/>
              </a:rPr>
              <a:t> (Feldman)</a:t>
            </a:r>
          </a:p>
          <a:p>
            <a:pPr lvl="1"/>
            <a:r>
              <a:rPr lang="en-US" sz="1800" dirty="0" err="1" smtClean="0">
                <a:latin typeface="Arial" charset="0"/>
              </a:rPr>
              <a:t>Botshelo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Kgwaadira</a:t>
            </a:r>
            <a:r>
              <a:rPr lang="en-US" sz="1800" dirty="0" smtClean="0">
                <a:latin typeface="Arial" charset="0"/>
              </a:rPr>
              <a:t> (Gross)</a:t>
            </a:r>
          </a:p>
          <a:p>
            <a:pPr lvl="1"/>
            <a:r>
              <a:rPr lang="en-US" sz="1800" dirty="0" err="1" smtClean="0">
                <a:latin typeface="Arial" charset="0"/>
              </a:rPr>
              <a:t>Seema</a:t>
            </a:r>
            <a:r>
              <a:rPr lang="en-US" sz="1800" dirty="0" smtClean="0">
                <a:latin typeface="Arial" charset="0"/>
              </a:rPr>
              <a:t> Lame (</a:t>
            </a:r>
            <a:r>
              <a:rPr lang="en-US" sz="1800" dirty="0" err="1" smtClean="0">
                <a:latin typeface="Arial" charset="0"/>
              </a:rPr>
              <a:t>Wiebe</a:t>
            </a:r>
            <a:r>
              <a:rPr lang="en-US" sz="1800" dirty="0" smtClean="0">
                <a:latin typeface="Arial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64063" y="3292475"/>
            <a:ext cx="3836987" cy="2115677"/>
          </a:xfrm>
        </p:spPr>
        <p:txBody>
          <a:bodyPr/>
          <a:lstStyle/>
          <a:p>
            <a:pPr lvl="1"/>
            <a:r>
              <a:rPr lang="en-US" sz="1800" dirty="0" smtClean="0"/>
              <a:t>Elizabeth </a:t>
            </a:r>
            <a:r>
              <a:rPr lang="en-US" sz="1800" dirty="0" err="1" smtClean="0"/>
              <a:t>Kaage</a:t>
            </a:r>
            <a:r>
              <a:rPr lang="en-US" sz="1800" dirty="0" smtClean="0"/>
              <a:t> (</a:t>
            </a:r>
            <a:r>
              <a:rPr lang="en-US" sz="1800" dirty="0" err="1" smtClean="0"/>
              <a:t>Glanz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Emily </a:t>
            </a:r>
            <a:r>
              <a:rPr lang="en-US" sz="1800" dirty="0" err="1" smtClean="0"/>
              <a:t>Reesey</a:t>
            </a:r>
            <a:r>
              <a:rPr lang="en-US" sz="1800" dirty="0" smtClean="0"/>
              <a:t> (</a:t>
            </a:r>
            <a:r>
              <a:rPr lang="en-US" sz="1800" dirty="0" err="1" smtClean="0"/>
              <a:t>Lautenbach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err="1">
                <a:latin typeface="Arial" charset="0"/>
              </a:rPr>
              <a:t>Nianfu</a:t>
            </a:r>
            <a:r>
              <a:rPr lang="en-US" sz="1800" dirty="0">
                <a:latin typeface="Arial" charset="0"/>
              </a:rPr>
              <a:t> Song (</a:t>
            </a:r>
            <a:r>
              <a:rPr lang="en-US" sz="1800" dirty="0" err="1">
                <a:latin typeface="Arial" charset="0"/>
              </a:rPr>
              <a:t>Kawut</a:t>
            </a:r>
            <a:r>
              <a:rPr lang="en-US" sz="1800" dirty="0">
                <a:latin typeface="Arial" charset="0"/>
              </a:rPr>
              <a:t>)</a:t>
            </a:r>
          </a:p>
          <a:p>
            <a:pPr marL="357187" lvl="1" indent="0">
              <a:buNone/>
            </a:pPr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3232" y="4645025"/>
            <a:ext cx="3836987" cy="148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>
            <a:lvl1pPr marL="242888" indent="-242888" algn="l" defTabSz="901700" rtl="0" eaLnBrk="0" fontAlgn="base" hangingPunct="0">
              <a:spcBef>
                <a:spcPts val="400"/>
              </a:spcBef>
              <a:spcAft>
                <a:spcPts val="200"/>
              </a:spcAft>
              <a:buClr>
                <a:schemeClr val="tx2"/>
              </a:buClr>
              <a:buFont typeface="Wingdings" charset="0"/>
              <a:buChar char="w"/>
              <a:defRPr sz="2800" b="1">
                <a:solidFill>
                  <a:srgbClr val="000000"/>
                </a:solidFill>
                <a:latin typeface="+mn-lt"/>
                <a:ea typeface="ＭＳ Ｐゴシック" charset="0"/>
                <a:cs typeface="+mn-cs"/>
              </a:defRPr>
            </a:lvl1pPr>
            <a:lvl2pPr marL="660400" indent="-303213" algn="l" defTabSz="901700" rtl="0" eaLnBrk="0" fontAlgn="base" hangingPunct="0"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+mn-lt"/>
                <a:ea typeface="ＭＳ Ｐゴシック" charset="0"/>
              </a:defRPr>
            </a:lvl2pPr>
            <a:lvl3pPr marL="1077913" indent="-303213" algn="l" defTabSz="901700" rtl="0" eaLnBrk="0" fontAlgn="base" hangingPunct="0"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Font typeface="Arial" charset="0"/>
              <a:buChar char="–"/>
              <a:defRPr sz="2000">
                <a:solidFill>
                  <a:srgbClr val="000000"/>
                </a:solidFill>
                <a:latin typeface="+mn-lt"/>
                <a:ea typeface="ＭＳ Ｐゴシック" charset="0"/>
              </a:defRPr>
            </a:lvl3pPr>
            <a:lvl4pPr marL="1438275" indent="-246063" algn="l" defTabSz="901700" rtl="0" eaLnBrk="0" fontAlgn="base" hangingPunct="0"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Font typeface="Franklin Gothic Book" charset="0"/>
              <a:buChar char="○"/>
              <a:defRPr sz="1800">
                <a:solidFill>
                  <a:srgbClr val="000000"/>
                </a:solidFill>
                <a:latin typeface="+mn-lt"/>
                <a:ea typeface="ＭＳ Ｐゴシック" charset="0"/>
              </a:defRPr>
            </a:lvl4pPr>
            <a:lvl5pPr marL="1795463" indent="-242888" algn="l" defTabSz="901700" rtl="0" eaLnBrk="0" fontAlgn="base" hangingPunct="0"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Font typeface="Franklin Gothic Book" charset="0"/>
              <a:buChar char="–"/>
              <a:defRPr sz="1800">
                <a:solidFill>
                  <a:srgbClr val="000000"/>
                </a:solidFill>
                <a:latin typeface="+mn-lt"/>
                <a:ea typeface="ＭＳ Ｐゴシック" charset="0"/>
              </a:defRPr>
            </a:lvl5pPr>
            <a:lvl6pPr marL="2252663" indent="-242888" algn="l" defTabSz="901700" rtl="0" eaLnBrk="0" fontAlgn="base" hangingPunct="0"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Font typeface="Franklin Gothic Book" pitchFamily="34" charset="0"/>
              <a:buChar char="–"/>
              <a:defRPr sz="1800">
                <a:solidFill>
                  <a:srgbClr val="000000"/>
                </a:solidFill>
                <a:latin typeface="+mn-lt"/>
              </a:defRPr>
            </a:lvl6pPr>
            <a:lvl7pPr marL="2709863" indent="-242888" algn="l" defTabSz="901700" rtl="0" eaLnBrk="0" fontAlgn="base" hangingPunct="0"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Font typeface="Franklin Gothic Book" pitchFamily="34" charset="0"/>
              <a:buChar char="–"/>
              <a:defRPr sz="1800">
                <a:solidFill>
                  <a:srgbClr val="000000"/>
                </a:solidFill>
                <a:latin typeface="+mn-lt"/>
              </a:defRPr>
            </a:lvl7pPr>
            <a:lvl8pPr marL="3167063" indent="-242888" algn="l" defTabSz="901700" rtl="0" eaLnBrk="0" fontAlgn="base" hangingPunct="0"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Font typeface="Franklin Gothic Book" pitchFamily="34" charset="0"/>
              <a:buChar char="–"/>
              <a:defRPr sz="1800">
                <a:solidFill>
                  <a:srgbClr val="000000"/>
                </a:solidFill>
                <a:latin typeface="+mn-lt"/>
              </a:defRPr>
            </a:lvl8pPr>
            <a:lvl9pPr marL="3624263" indent="-242888" algn="l" defTabSz="901700" rtl="0" eaLnBrk="0" fontAlgn="base" hangingPunct="0"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Font typeface="Franklin Gothic Book" pitchFamily="34" charset="0"/>
              <a:buChar char="–"/>
              <a:defRPr sz="1800">
                <a:solidFill>
                  <a:srgbClr val="000000"/>
                </a:solidFill>
                <a:latin typeface="+mn-lt"/>
              </a:defRPr>
            </a:lvl9pPr>
          </a:lstStyle>
          <a:p>
            <a:pPr lvl="1"/>
            <a:r>
              <a:rPr lang="en-US" sz="1800" kern="0" dirty="0" err="1" smtClean="0"/>
              <a:t>Maemo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Lasiapeto</a:t>
            </a:r>
            <a:r>
              <a:rPr lang="en-US" sz="1800" kern="0" dirty="0" smtClean="0"/>
              <a:t> (Gross)</a:t>
            </a:r>
          </a:p>
          <a:p>
            <a:pPr lvl="1"/>
            <a:r>
              <a:rPr lang="en-US" sz="1800" kern="0" dirty="0" smtClean="0"/>
              <a:t>Precious </a:t>
            </a:r>
            <a:r>
              <a:rPr lang="en-US" sz="1800" kern="0" dirty="0" err="1" smtClean="0"/>
              <a:t>Moedi</a:t>
            </a:r>
            <a:r>
              <a:rPr lang="en-US" sz="1800" kern="0" dirty="0" smtClean="0"/>
              <a:t> (Gross)</a:t>
            </a:r>
          </a:p>
          <a:p>
            <a:pPr lvl="1"/>
            <a:endParaRPr lang="en-US" sz="1800" kern="0" dirty="0" smtClean="0"/>
          </a:p>
          <a:p>
            <a:pPr lvl="1"/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326701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 smtClean="0">
                <a:latin typeface="Arial" charset="0"/>
              </a:rPr>
              <a:t>New Faculty &amp; Staff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Informatics Division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3244191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Faculty:</a:t>
            </a:r>
          </a:p>
          <a:p>
            <a:pPr lvl="1"/>
            <a:r>
              <a:rPr lang="en-US" dirty="0" smtClean="0">
                <a:latin typeface="Arial" charset="0"/>
              </a:rPr>
              <a:t>Mary Regina Boland</a:t>
            </a:r>
          </a:p>
          <a:p>
            <a:pPr lvl="1"/>
            <a:r>
              <a:rPr lang="en-US" dirty="0" smtClean="0">
                <a:latin typeface="Arial" charset="0"/>
              </a:rPr>
              <a:t>Li Shen (estimated 1/1/18)</a:t>
            </a:r>
          </a:p>
          <a:p>
            <a:r>
              <a:rPr lang="en-US" dirty="0" smtClean="0">
                <a:latin typeface="Arial" charset="0"/>
              </a:rPr>
              <a:t>Staff:</a:t>
            </a:r>
          </a:p>
          <a:p>
            <a:pPr lvl="1"/>
            <a:r>
              <a:rPr lang="en-US" dirty="0" err="1" smtClean="0">
                <a:latin typeface="Arial" charset="0"/>
              </a:rPr>
              <a:t>Yanzhu</a:t>
            </a:r>
            <a:r>
              <a:rPr lang="en-US" dirty="0" smtClean="0">
                <a:latin typeface="Arial" charset="0"/>
              </a:rPr>
              <a:t> Lin (Wang in IBI)</a:t>
            </a:r>
          </a:p>
          <a:p>
            <a:pPr lvl="1"/>
            <a:r>
              <a:rPr lang="en-US" dirty="0" smtClean="0">
                <a:latin typeface="Arial" charset="0"/>
              </a:rPr>
              <a:t>Jake Bergen (Moore)</a:t>
            </a:r>
          </a:p>
          <a:p>
            <a:pPr lvl="1"/>
            <a:r>
              <a:rPr lang="en-US" dirty="0" smtClean="0">
                <a:latin typeface="Arial" charset="0"/>
              </a:rPr>
              <a:t>Rochelle Hambeau-Miller (Hassinger)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Post-docs:</a:t>
            </a:r>
          </a:p>
          <a:p>
            <a:pPr lvl="1"/>
            <a:r>
              <a:rPr lang="en-US" dirty="0" smtClean="0">
                <a:latin typeface="Arial" charset="0"/>
              </a:rPr>
              <a:t>Davy Weissenbacher (Gonzalez)</a:t>
            </a: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 smtClean="0">
                <a:latin typeface="Arial" charset="0"/>
              </a:rPr>
              <a:t>New Staff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Business Office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83327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Staff:</a:t>
            </a:r>
          </a:p>
          <a:p>
            <a:pPr lvl="1"/>
            <a:r>
              <a:rPr lang="en-US" dirty="0" smtClean="0">
                <a:latin typeface="Arial" charset="0"/>
              </a:rPr>
              <a:t>Shawn R. </a:t>
            </a:r>
            <a:r>
              <a:rPr lang="en-US" dirty="0" err="1" smtClean="0">
                <a:latin typeface="Arial" charset="0"/>
              </a:rPr>
              <a:t>Fenty</a:t>
            </a:r>
            <a:endParaRPr lang="en-US" dirty="0" smtClean="0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2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Staff Life Committee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1197477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Working group who develops ideas and events to improve staff recognition and increase collegiality</a:t>
            </a: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54025" y="1604963"/>
            <a:ext cx="8520113" cy="5588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Staff Life Committee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Members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739774" y="2225675"/>
            <a:ext cx="7903293" cy="3495542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Currently, there are 11 members on the committee: </a:t>
            </a:r>
          </a:p>
          <a:p>
            <a:pPr lvl="1"/>
            <a:r>
              <a:rPr lang="en-US" sz="1800" dirty="0">
                <a:latin typeface="Arial" charset="0"/>
              </a:rPr>
              <a:t>Maria Kalai (Co-Chair)	</a:t>
            </a:r>
          </a:p>
          <a:p>
            <a:pPr lvl="1"/>
            <a:r>
              <a:rPr lang="en-US" sz="1800" dirty="0">
                <a:latin typeface="Arial" charset="0"/>
              </a:rPr>
              <a:t>Isaac </a:t>
            </a:r>
            <a:r>
              <a:rPr lang="en-US" sz="1800" dirty="0" err="1">
                <a:latin typeface="Arial" charset="0"/>
              </a:rPr>
              <a:t>Rothmiller</a:t>
            </a:r>
            <a:r>
              <a:rPr lang="en-US" sz="1800" dirty="0">
                <a:latin typeface="Arial" charset="0"/>
              </a:rPr>
              <a:t> (Co-Chair)</a:t>
            </a:r>
          </a:p>
          <a:p>
            <a:pPr lvl="1"/>
            <a:r>
              <a:rPr lang="en-US" sz="1800" dirty="0">
                <a:latin typeface="Arial" charset="0"/>
              </a:rPr>
              <a:t>Sandra </a:t>
            </a:r>
            <a:r>
              <a:rPr lang="en-US" sz="1800" dirty="0" err="1">
                <a:latin typeface="Arial" charset="0"/>
              </a:rPr>
              <a:t>Barile</a:t>
            </a:r>
            <a:endParaRPr lang="en-US" sz="18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Lisbeth Dennis</a:t>
            </a:r>
          </a:p>
          <a:p>
            <a:pPr lvl="1"/>
            <a:r>
              <a:rPr lang="en-US" sz="1800" dirty="0">
                <a:latin typeface="Arial" charset="0"/>
              </a:rPr>
              <a:t>Sallie Ellison</a:t>
            </a:r>
          </a:p>
          <a:p>
            <a:pPr lvl="1"/>
            <a:r>
              <a:rPr lang="en-US" sz="1800" dirty="0">
                <a:latin typeface="Arial" charset="0"/>
              </a:rPr>
              <a:t>Melissa Fernando</a:t>
            </a:r>
          </a:p>
          <a:p>
            <a:pPr lvl="1"/>
            <a:r>
              <a:rPr lang="en-US" sz="1800" dirty="0">
                <a:latin typeface="Arial" charset="0"/>
              </a:rPr>
              <a:t>Jennifer </a:t>
            </a:r>
            <a:r>
              <a:rPr lang="en-US" sz="1800" dirty="0" err="1" smtClean="0">
                <a:latin typeface="Arial" charset="0"/>
              </a:rPr>
              <a:t>Kuklinski</a:t>
            </a:r>
            <a:endParaRPr lang="en-US" sz="1800" dirty="0" smtClean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The committee meets every other Wednesday to discuss upcoming </a:t>
            </a:r>
            <a:r>
              <a:rPr lang="en-US" sz="2000" dirty="0" smtClean="0">
                <a:latin typeface="Arial" charset="0"/>
              </a:rPr>
              <a:t>events</a:t>
            </a:r>
            <a:endParaRPr lang="en-US" sz="2000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63913" y="2584819"/>
            <a:ext cx="3836987" cy="2443972"/>
          </a:xfrm>
        </p:spPr>
        <p:txBody>
          <a:bodyPr/>
          <a:lstStyle/>
          <a:p>
            <a:pPr lvl="1"/>
            <a:r>
              <a:rPr lang="en-US" sz="1800" dirty="0">
                <a:latin typeface="Arial" charset="0"/>
              </a:rPr>
              <a:t>Bridget McCormick</a:t>
            </a:r>
          </a:p>
          <a:p>
            <a:pPr lvl="1"/>
            <a:r>
              <a:rPr lang="en-US" sz="1800" dirty="0" smtClean="0"/>
              <a:t>Jennifer </a:t>
            </a:r>
            <a:r>
              <a:rPr lang="en-US" sz="1800" dirty="0"/>
              <a:t>Forbes-</a:t>
            </a:r>
            <a:r>
              <a:rPr lang="en-US" sz="1800" dirty="0" err="1"/>
              <a:t>Nicotera</a:t>
            </a:r>
            <a:endParaRPr lang="en-US" sz="1800" dirty="0"/>
          </a:p>
          <a:p>
            <a:pPr lvl="1"/>
            <a:r>
              <a:rPr lang="en-US" sz="1800" dirty="0"/>
              <a:t>Janine Pritchard</a:t>
            </a:r>
          </a:p>
          <a:p>
            <a:pPr lvl="1"/>
            <a:r>
              <a:rPr lang="en-US" sz="1800" dirty="0"/>
              <a:t>Lisa </a:t>
            </a:r>
            <a:r>
              <a:rPr lang="en-US" sz="1800" dirty="0" err="1"/>
              <a:t>Wesby</a:t>
            </a:r>
            <a:r>
              <a:rPr lang="en-US" sz="1800" dirty="0"/>
              <a:t>	</a:t>
            </a:r>
          </a:p>
          <a:p>
            <a:pPr marL="357187" lvl="1" indent="0">
              <a:buNone/>
            </a:pPr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5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1614488"/>
            <a:ext cx="7881937" cy="5588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Staff Life Committee</a:t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Past Events (Jan 2017 – May 2017)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486024"/>
            <a:ext cx="7993063" cy="2987711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January 2017 – Cookie bake off</a:t>
            </a:r>
          </a:p>
          <a:p>
            <a:r>
              <a:rPr lang="en-US" dirty="0">
                <a:latin typeface="Arial" charset="0"/>
              </a:rPr>
              <a:t>February 2017 – Employee Milestone Recognition for service</a:t>
            </a:r>
          </a:p>
          <a:p>
            <a:r>
              <a:rPr lang="en-US" dirty="0">
                <a:latin typeface="Arial" charset="0"/>
              </a:rPr>
              <a:t>March 2017 – Staff Recognition Award (10 lucky winners nominated by their peers won 2 tickets to a 76ers game)</a:t>
            </a:r>
          </a:p>
          <a:p>
            <a:r>
              <a:rPr lang="en-US" dirty="0">
                <a:latin typeface="Arial" charset="0"/>
              </a:rPr>
              <a:t>April 2017 – Administrative Professionals week – Pretzel Day, Popsicle Day, Breakfast, Bring your child to work day</a:t>
            </a:r>
          </a:p>
          <a:p>
            <a:r>
              <a:rPr lang="en-US" dirty="0">
                <a:latin typeface="Arial" charset="0"/>
              </a:rPr>
              <a:t>May 2017 – Staff Barbeque at </a:t>
            </a:r>
            <a:r>
              <a:rPr lang="en-US" dirty="0" err="1">
                <a:latin typeface="Arial" charset="0"/>
              </a:rPr>
              <a:t>Biopond</a:t>
            </a:r>
            <a:endParaRPr lang="en-US" dirty="0">
              <a:latin typeface="Arial" charset="0"/>
            </a:endParaRPr>
          </a:p>
          <a:p>
            <a:pPr lvl="1"/>
            <a:endParaRPr lang="en-US" dirty="0" smtClean="0">
              <a:latin typeface="Arial" charset="0"/>
            </a:endParaRPr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0" y="2187575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670560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elman School of Medicine Template 2011">
  <a:themeElements>
    <a:clrScheme name="Perelman School of Medicine Template 2011 10">
      <a:dk1>
        <a:srgbClr val="000000"/>
      </a:dk1>
      <a:lt1>
        <a:srgbClr val="FFFFFF"/>
      </a:lt1>
      <a:dk2>
        <a:srgbClr val="800000"/>
      </a:dk2>
      <a:lt2>
        <a:srgbClr val="C0C0C0"/>
      </a:lt2>
      <a:accent1>
        <a:srgbClr val="0099E6"/>
      </a:accent1>
      <a:accent2>
        <a:srgbClr val="F6C700"/>
      </a:accent2>
      <a:accent3>
        <a:srgbClr val="FFFFFF"/>
      </a:accent3>
      <a:accent4>
        <a:srgbClr val="000000"/>
      </a:accent4>
      <a:accent5>
        <a:srgbClr val="AACAF0"/>
      </a:accent5>
      <a:accent6>
        <a:srgbClr val="DFB400"/>
      </a:accent6>
      <a:hlink>
        <a:srgbClr val="003399"/>
      </a:hlink>
      <a:folHlink>
        <a:srgbClr val="6600CC"/>
      </a:folHlink>
    </a:clrScheme>
    <a:fontScheme name="Perelman School of Medicine Template 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elman School of Medicine Template 201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8">
        <a:dk1>
          <a:srgbClr val="4A85FA"/>
        </a:dk1>
        <a:lt1>
          <a:srgbClr val="FFFFFF"/>
        </a:lt1>
        <a:dk2>
          <a:srgbClr val="001D3A"/>
        </a:dk2>
        <a:lt2>
          <a:srgbClr val="003366"/>
        </a:lt2>
        <a:accent1>
          <a:srgbClr val="A66E5A"/>
        </a:accent1>
        <a:accent2>
          <a:srgbClr val="BA003E"/>
        </a:accent2>
        <a:accent3>
          <a:srgbClr val="AAABAE"/>
        </a:accent3>
        <a:accent4>
          <a:srgbClr val="DADADA"/>
        </a:accent4>
        <a:accent5>
          <a:srgbClr val="D0BAB5"/>
        </a:accent5>
        <a:accent6>
          <a:srgbClr val="A80037"/>
        </a:accent6>
        <a:hlink>
          <a:srgbClr val="666633"/>
        </a:hlink>
        <a:folHlink>
          <a:srgbClr val="FEC42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9">
        <a:dk1>
          <a:srgbClr val="000000"/>
        </a:dk1>
        <a:lt1>
          <a:srgbClr val="FFFFFF"/>
        </a:lt1>
        <a:dk2>
          <a:srgbClr val="A2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10">
        <a:dk1>
          <a:srgbClr val="000000"/>
        </a:dk1>
        <a:lt1>
          <a:srgbClr val="FFFFFF"/>
        </a:lt1>
        <a:dk2>
          <a:srgbClr val="80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13037</TotalTime>
  <Pages>32</Pages>
  <Words>620</Words>
  <Application>Microsoft Office PowerPoint</Application>
  <PresentationFormat>Letter Paper (8.5x11 in)</PresentationFormat>
  <Paragraphs>110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Franklin Gothic Book</vt:lpstr>
      <vt:lpstr>Wingdings</vt:lpstr>
      <vt:lpstr>Perelman School of Medicine Template 2011</vt:lpstr>
      <vt:lpstr>CCEB/ Department of Biostatistics, Epidemiology and Informatics </vt:lpstr>
      <vt:lpstr>Agenda</vt:lpstr>
      <vt:lpstr>New Faculty &amp; Staff  Biostatistics Division</vt:lpstr>
      <vt:lpstr>New Faculty &amp; Staff  Epidemiology Division</vt:lpstr>
      <vt:lpstr>New Faculty &amp; Staff  Informatics Division</vt:lpstr>
      <vt:lpstr>New Staff  Business Office</vt:lpstr>
      <vt:lpstr>Staff Life Committee</vt:lpstr>
      <vt:lpstr>Staff Life Committee Members</vt:lpstr>
      <vt:lpstr>Staff Life Committee Past Events (Jan 2017 – May 2017)</vt:lpstr>
      <vt:lpstr>Staff Life Committee Past Events (June 2017 – Sep 2017)</vt:lpstr>
      <vt:lpstr>Staff Life Committee Past Event (Cookie Bake Off)</vt:lpstr>
      <vt:lpstr>Staff Life Committee Past Event (Happy Hour)</vt:lpstr>
      <vt:lpstr>Staff Life Committee Past Event (Summer Barbeque)</vt:lpstr>
      <vt:lpstr>Staff Life Committee Past Event (Cake Pop Class)</vt:lpstr>
      <vt:lpstr>Employee Milestone Recognition </vt:lpstr>
      <vt:lpstr>Staff Life Committee Upcoming Events</vt:lpstr>
      <vt:lpstr>Staff Life Committee DBEI / CCEB Intranet</vt:lpstr>
      <vt:lpstr>Spotlight</vt:lpstr>
      <vt:lpstr>Overview of the DBEI-CCEB Intranet</vt:lpstr>
      <vt:lpstr>Business Office Updates</vt:lpstr>
      <vt:lpstr>Operational Issues</vt:lpstr>
      <vt:lpstr>Other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PWheeler</dc:creator>
  <cp:lastModifiedBy>Lisbeth Dennis</cp:lastModifiedBy>
  <cp:revision>921</cp:revision>
  <cp:lastPrinted>2017-10-24T13:48:59Z</cp:lastPrinted>
  <dcterms:created xsi:type="dcterms:W3CDTF">2006-02-16T01:55:53Z</dcterms:created>
  <dcterms:modified xsi:type="dcterms:W3CDTF">2017-11-01T15:52:42Z</dcterms:modified>
</cp:coreProperties>
</file>