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6" r:id="rId3"/>
    <p:sldId id="259" r:id="rId4"/>
    <p:sldId id="260" r:id="rId5"/>
    <p:sldId id="262" r:id="rId6"/>
    <p:sldId id="263" r:id="rId7"/>
    <p:sldId id="265" r:id="rId8"/>
    <p:sldId id="266" r:id="rId9"/>
    <p:sldId id="267" r:id="rId10"/>
    <p:sldId id="269"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3F97"/>
    <a:srgbClr val="006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4DE7A-BA24-4B3C-A4BD-B3C5FD0E72C1}"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629C5-018D-4E3D-B041-17AAE0E46A24}" type="slidenum">
              <a:rPr lang="en-US" smtClean="0"/>
              <a:t>‹#›</a:t>
            </a:fld>
            <a:endParaRPr lang="en-US"/>
          </a:p>
        </p:txBody>
      </p:sp>
    </p:spTree>
    <p:extLst>
      <p:ext uri="{BB962C8B-B14F-4D97-AF65-F5344CB8AC3E}">
        <p14:creationId xmlns:p14="http://schemas.microsoft.com/office/powerpoint/2010/main" val="179808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Here is a</a:t>
            </a:r>
            <a:r>
              <a:rPr lang="en-US" baseline="0" dirty="0" smtClean="0"/>
              <a:t> snapshot of the 33 enrolled supermarkets in our study, all within 50 miles of Philadelphia and all serving disadvantaged communities. The control stores are shown by blue markers and the intervention are green.</a:t>
            </a:r>
            <a:endParaRPr lang="en-US" dirty="0"/>
          </a:p>
        </p:txBody>
      </p:sp>
      <p:sp>
        <p:nvSpPr>
          <p:cNvPr id="4" name="Slide Number Placeholder 3"/>
          <p:cNvSpPr>
            <a:spLocks noGrp="1"/>
          </p:cNvSpPr>
          <p:nvPr>
            <p:ph type="sldNum" sz="quarter" idx="10"/>
          </p:nvPr>
        </p:nvSpPr>
        <p:spPr/>
        <p:txBody>
          <a:bodyPr/>
          <a:lstStyle/>
          <a:p>
            <a:fld id="{B6049C6F-7D15-4109-9864-AAC33F9A043B}" type="slidenum">
              <a:rPr lang="en-US" smtClean="0"/>
              <a:t>5</a:t>
            </a:fld>
            <a:endParaRPr lang="en-US"/>
          </a:p>
        </p:txBody>
      </p:sp>
    </p:spTree>
    <p:extLst>
      <p:ext uri="{BB962C8B-B14F-4D97-AF65-F5344CB8AC3E}">
        <p14:creationId xmlns:p14="http://schemas.microsoft.com/office/powerpoint/2010/main" val="358641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Next I’m going to briefly</a:t>
            </a:r>
            <a:r>
              <a:rPr lang="en-US" baseline="0" dirty="0" smtClean="0"/>
              <a:t> flip through some examples of pre- and post-implementation photos to show how the Placement strategies of intervention look once in place.</a:t>
            </a:r>
          </a:p>
          <a:p>
            <a:endParaRPr lang="en-US" baseline="0" dirty="0" smtClean="0"/>
          </a:p>
          <a:p>
            <a:r>
              <a:rPr lang="en-US" baseline="0" dirty="0" smtClean="0"/>
              <a:t>First we have milk. And you’ll see our target products highlighted in green in both photos, and our comparison products in red. </a:t>
            </a:r>
          </a:p>
        </p:txBody>
      </p:sp>
      <p:sp>
        <p:nvSpPr>
          <p:cNvPr id="4" name="Slide Number Placeholder 3"/>
          <p:cNvSpPr>
            <a:spLocks noGrp="1"/>
          </p:cNvSpPr>
          <p:nvPr>
            <p:ph type="sldNum" sz="quarter" idx="10"/>
          </p:nvPr>
        </p:nvSpPr>
        <p:spPr/>
        <p:txBody>
          <a:bodyPr/>
          <a:lstStyle/>
          <a:p>
            <a:fld id="{B6049C6F-7D15-4109-9864-AAC33F9A043B}" type="slidenum">
              <a:rPr lang="en-US" smtClean="0"/>
              <a:t>6</a:t>
            </a:fld>
            <a:endParaRPr lang="en-US"/>
          </a:p>
        </p:txBody>
      </p:sp>
    </p:spTree>
    <p:extLst>
      <p:ext uri="{BB962C8B-B14F-4D97-AF65-F5344CB8AC3E}">
        <p14:creationId xmlns:p14="http://schemas.microsoft.com/office/powerpoint/2010/main" val="208766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And lastly, as a final example, we have an</a:t>
            </a:r>
            <a:r>
              <a:rPr lang="en-US" baseline="0" dirty="0" smtClean="0"/>
              <a:t> example of sliced bread. </a:t>
            </a:r>
            <a:endParaRPr lang="en-US" dirty="0"/>
          </a:p>
        </p:txBody>
      </p:sp>
      <p:sp>
        <p:nvSpPr>
          <p:cNvPr id="4" name="Slide Number Placeholder 3"/>
          <p:cNvSpPr>
            <a:spLocks noGrp="1"/>
          </p:cNvSpPr>
          <p:nvPr>
            <p:ph type="sldNum" sz="quarter" idx="10"/>
          </p:nvPr>
        </p:nvSpPr>
        <p:spPr/>
        <p:txBody>
          <a:bodyPr/>
          <a:lstStyle/>
          <a:p>
            <a:fld id="{B6049C6F-7D15-4109-9864-AAC33F9A043B}" type="slidenum">
              <a:rPr lang="en-US" smtClean="0"/>
              <a:t>7</a:t>
            </a:fld>
            <a:endParaRPr lang="en-US"/>
          </a:p>
        </p:txBody>
      </p:sp>
    </p:spTree>
    <p:extLst>
      <p:ext uri="{BB962C8B-B14F-4D97-AF65-F5344CB8AC3E}">
        <p14:creationId xmlns:p14="http://schemas.microsoft.com/office/powerpoint/2010/main" val="213705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AE008-FE7F-43C2-B517-8320A9B8DCE4}"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107906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E008-FE7F-43C2-B517-8320A9B8DCE4}"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123671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E008-FE7F-43C2-B517-8320A9B8DCE4}"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189044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E008-FE7F-43C2-B517-8320A9B8DCE4}"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340544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2AE008-FE7F-43C2-B517-8320A9B8DCE4}"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109691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AE008-FE7F-43C2-B517-8320A9B8DCE4}"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178283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AE008-FE7F-43C2-B517-8320A9B8DCE4}" type="datetimeFigureOut">
              <a:rPr lang="en-US" smtClean="0"/>
              <a:t>10/11/2019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401679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AE008-FE7F-43C2-B517-8320A9B8DCE4}" type="datetimeFigureOut">
              <a:rPr lang="en-US" smtClean="0"/>
              <a:t>10/11/2019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88952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AE008-FE7F-43C2-B517-8320A9B8DCE4}" type="datetimeFigureOut">
              <a:rPr lang="en-US" smtClean="0"/>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274621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2AE008-FE7F-43C2-B517-8320A9B8DCE4}"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56789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2AE008-FE7F-43C2-B517-8320A9B8DCE4}"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20A95-7115-402B-8E0F-73592CBD312D}" type="slidenum">
              <a:rPr lang="en-US" smtClean="0"/>
              <a:t>‹#›</a:t>
            </a:fld>
            <a:endParaRPr lang="en-US"/>
          </a:p>
        </p:txBody>
      </p:sp>
    </p:spTree>
    <p:extLst>
      <p:ext uri="{BB962C8B-B14F-4D97-AF65-F5344CB8AC3E}">
        <p14:creationId xmlns:p14="http://schemas.microsoft.com/office/powerpoint/2010/main" val="36464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AE008-FE7F-43C2-B517-8320A9B8DCE4}" type="datetimeFigureOut">
              <a:rPr lang="en-US" smtClean="0"/>
              <a:t>10/11/2019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20A95-7115-402B-8E0F-73592CBD312D}" type="slidenum">
              <a:rPr lang="en-US" smtClean="0"/>
              <a:t>‹#›</a:t>
            </a:fld>
            <a:endParaRPr lang="en-US"/>
          </a:p>
        </p:txBody>
      </p:sp>
    </p:spTree>
    <p:extLst>
      <p:ext uri="{BB962C8B-B14F-4D97-AF65-F5344CB8AC3E}">
        <p14:creationId xmlns:p14="http://schemas.microsoft.com/office/powerpoint/2010/main" val="1221146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cceb.med.upenn.edu/chbr"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hyperlink" Target="https://vapingseminar.eventbrite.com/"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836580"/>
            <a:ext cx="9144000" cy="2517557"/>
          </a:xfrm>
        </p:spPr>
        <p:txBody>
          <a:bodyPr>
            <a:normAutofit fontScale="90000"/>
          </a:bodyPr>
          <a:lstStyle/>
          <a:p>
            <a:pPr algn="l"/>
            <a:r>
              <a:rPr lang="en-US" b="1" dirty="0" smtClean="0"/>
              <a:t/>
            </a:r>
            <a:br>
              <a:rPr lang="en-US" b="1" dirty="0" smtClean="0"/>
            </a:br>
            <a:r>
              <a:rPr lang="en-US" b="1" dirty="0" smtClean="0"/>
              <a:t/>
            </a:r>
            <a:br>
              <a:rPr lang="en-US" b="1" dirty="0" smtClean="0"/>
            </a:br>
            <a:r>
              <a:rPr lang="en-US" b="1" dirty="0"/>
              <a:t> </a:t>
            </a:r>
            <a:r>
              <a:rPr lang="en-US" b="1" dirty="0" smtClean="0"/>
              <a:t>                                                                 </a:t>
            </a:r>
            <a:br>
              <a:rPr lang="en-US" b="1" dirty="0" smtClean="0"/>
            </a:br>
            <a:r>
              <a:rPr lang="en-US" b="1" dirty="0"/>
              <a:t/>
            </a:r>
            <a:br>
              <a:rPr lang="en-US" b="1" dirty="0"/>
            </a:br>
            <a:r>
              <a:rPr lang="en-US" b="1" dirty="0" smtClean="0"/>
              <a:t/>
            </a:r>
            <a:br>
              <a:rPr lang="en-US" b="1" dirty="0" smtClean="0"/>
            </a:br>
            <a:r>
              <a:rPr lang="en-US" b="1" dirty="0" smtClean="0"/>
              <a:t>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dirty="0" smtClean="0">
                <a:solidFill>
                  <a:srgbClr val="C90000"/>
                </a:solidFill>
                <a:latin typeface="Arial (heading)"/>
              </a:rPr>
              <a:t/>
            </a:r>
            <a:br>
              <a:rPr lang="en-US" dirty="0" smtClean="0">
                <a:solidFill>
                  <a:srgbClr val="C90000"/>
                </a:solidFill>
                <a:latin typeface="Arial (heading)"/>
              </a:rPr>
            </a:br>
            <a:r>
              <a:rPr lang="en-US" dirty="0">
                <a:solidFill>
                  <a:srgbClr val="C90000"/>
                </a:solidFill>
                <a:latin typeface="Arial (heading)"/>
              </a:rPr>
              <a:t/>
            </a:r>
            <a:br>
              <a:rPr lang="en-US" dirty="0">
                <a:solidFill>
                  <a:srgbClr val="C90000"/>
                </a:solidFill>
                <a:latin typeface="Arial (heading)"/>
              </a:rPr>
            </a:br>
            <a:r>
              <a:rPr lang="en-US" sz="4400" b="1" dirty="0"/>
              <a:t/>
            </a:r>
            <a:br>
              <a:rPr lang="en-US" sz="4400" b="1" dirty="0"/>
            </a:br>
            <a:endParaRPr lang="en-US" sz="4400" dirty="0">
              <a:solidFill>
                <a:srgbClr val="C90000"/>
              </a:solidFill>
              <a:latin typeface="Arial (heading)"/>
            </a:endParaRPr>
          </a:p>
        </p:txBody>
      </p:sp>
      <p:sp>
        <p:nvSpPr>
          <p:cNvPr id="5" name="Rectangle 4"/>
          <p:cNvSpPr/>
          <p:nvPr/>
        </p:nvSpPr>
        <p:spPr>
          <a:xfrm>
            <a:off x="-189588" y="-83127"/>
            <a:ext cx="646771" cy="7049192"/>
          </a:xfrm>
          <a:prstGeom prst="rect">
            <a:avLst/>
          </a:prstGeom>
          <a:gradFill flip="none" rotWithShape="1">
            <a:gsLst>
              <a:gs pos="0">
                <a:srgbClr val="503F97">
                  <a:shade val="30000"/>
                  <a:satMod val="115000"/>
                </a:srgbClr>
              </a:gs>
              <a:gs pos="50000">
                <a:srgbClr val="503F97">
                  <a:shade val="67500"/>
                  <a:satMod val="115000"/>
                </a:srgbClr>
              </a:gs>
              <a:gs pos="100000">
                <a:srgbClr val="503F97">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787" y="133421"/>
            <a:ext cx="7434263" cy="1406315"/>
          </a:xfrm>
          <a:prstGeom prst="rect">
            <a:avLst/>
          </a:prstGeom>
        </p:spPr>
      </p:pic>
      <p:sp>
        <p:nvSpPr>
          <p:cNvPr id="9" name="Text Box 3"/>
          <p:cNvSpPr txBox="1">
            <a:spLocks noChangeArrowheads="1"/>
          </p:cNvSpPr>
          <p:nvPr/>
        </p:nvSpPr>
        <p:spPr bwMode="auto">
          <a:xfrm>
            <a:off x="3639083" y="5502597"/>
            <a:ext cx="5581651" cy="465139"/>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spcAft>
                <a:spcPts val="900"/>
              </a:spcAft>
            </a:pPr>
            <a:r>
              <a:rPr lang="en-US" altLang="en-US" sz="2400" dirty="0">
                <a:solidFill>
                  <a:srgbClr val="000080"/>
                </a:solidFill>
                <a:latin typeface="Arial" panose="020B0604020202020204" pitchFamily="34" charset="0"/>
                <a:cs typeface="Arial" panose="020B0604020202020204" pitchFamily="34" charset="0"/>
              </a:rPr>
              <a:t>Director: Karen Glanz, PhD, MPH</a:t>
            </a:r>
            <a:endParaRPr lang="en-US" altLang="en-US" sz="2000" dirty="0">
              <a:latin typeface="Arial" panose="020B0604020202020204" pitchFamily="34" charset="0"/>
              <a:cs typeface="Arial" panose="020B0604020202020204" pitchFamily="34" charset="0"/>
            </a:endParaRPr>
          </a:p>
        </p:txBody>
      </p:sp>
      <p:sp>
        <p:nvSpPr>
          <p:cNvPr id="11" name="Rectangle 10"/>
          <p:cNvSpPr/>
          <p:nvPr/>
        </p:nvSpPr>
        <p:spPr>
          <a:xfrm>
            <a:off x="4204415" y="6159776"/>
            <a:ext cx="5539975" cy="400110"/>
          </a:xfrm>
          <a:prstGeom prst="rect">
            <a:avLst/>
          </a:prstGeom>
        </p:spPr>
        <p:txBody>
          <a:bodyPr wrap="square">
            <a:spAutoFit/>
          </a:bodyPr>
          <a:lstStyle/>
          <a:p>
            <a:r>
              <a:rPr lang="en-US" sz="2000" dirty="0">
                <a:solidFill>
                  <a:srgbClr val="000080"/>
                </a:solidFill>
                <a:latin typeface="Arial" panose="020B0604020202020204" pitchFamily="34" charset="0"/>
                <a:cs typeface="Arial" panose="020B0604020202020204" pitchFamily="34" charset="0"/>
                <a:hlinkClick r:id="rId3"/>
              </a:rPr>
              <a:t>https://</a:t>
            </a:r>
            <a:r>
              <a:rPr lang="en-US" sz="2000" dirty="0">
                <a:solidFill>
                  <a:srgbClr val="000080"/>
                </a:solidFill>
                <a:latin typeface="Arial" panose="020B0604020202020204" pitchFamily="34" charset="0"/>
                <a:cs typeface="Arial" panose="020B0604020202020204" pitchFamily="34" charset="0"/>
                <a:hlinkClick r:id="rId3"/>
              </a:rPr>
              <a:t>www.cceb.med.upenn.edu/chbr</a:t>
            </a:r>
            <a:endParaRPr lang="en-US"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6669"/>
          <a:stretch/>
        </p:blipFill>
        <p:spPr>
          <a:xfrm>
            <a:off x="4204417" y="2600279"/>
            <a:ext cx="4472121" cy="2902319"/>
          </a:xfrm>
          <a:prstGeom prst="rect">
            <a:avLst/>
          </a:prstGeom>
        </p:spPr>
      </p:pic>
      <p:sp>
        <p:nvSpPr>
          <p:cNvPr id="16" name="Oval 15"/>
          <p:cNvSpPr/>
          <p:nvPr/>
        </p:nvSpPr>
        <p:spPr>
          <a:xfrm>
            <a:off x="10366433" y="1747353"/>
            <a:ext cx="1780673" cy="1732547"/>
          </a:xfrm>
          <a:prstGeom prst="ellipse">
            <a:avLst/>
          </a:prstGeom>
          <a:solidFill>
            <a:srgbClr val="503F97">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3F97"/>
              </a:solidFill>
            </a:endParaRPr>
          </a:p>
        </p:txBody>
      </p:sp>
      <p:sp>
        <p:nvSpPr>
          <p:cNvPr id="31" name="Oval 30"/>
          <p:cNvSpPr/>
          <p:nvPr/>
        </p:nvSpPr>
        <p:spPr>
          <a:xfrm>
            <a:off x="10110584" y="101723"/>
            <a:ext cx="1780673" cy="1732547"/>
          </a:xfrm>
          <a:prstGeom prst="ellipse">
            <a:avLst/>
          </a:prstGeom>
          <a:solidFill>
            <a:srgbClr val="006CA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358650" y="5049228"/>
            <a:ext cx="1780673" cy="1732547"/>
          </a:xfrm>
          <a:prstGeom prst="ellipse">
            <a:avLst/>
          </a:prstGeom>
          <a:solidFill>
            <a:srgbClr val="503F97">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3F97"/>
              </a:solidFill>
            </a:endParaRPr>
          </a:p>
        </p:txBody>
      </p:sp>
      <p:sp>
        <p:nvSpPr>
          <p:cNvPr id="35" name="Oval 34"/>
          <p:cNvSpPr/>
          <p:nvPr/>
        </p:nvSpPr>
        <p:spPr>
          <a:xfrm>
            <a:off x="10066740" y="3372312"/>
            <a:ext cx="1780673" cy="1732547"/>
          </a:xfrm>
          <a:prstGeom prst="ellipse">
            <a:avLst/>
          </a:prstGeom>
          <a:solidFill>
            <a:srgbClr val="006CA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359461" y="3466497"/>
            <a:ext cx="1533859" cy="1585584"/>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349936" y="5106074"/>
            <a:ext cx="1533859" cy="158998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0359461" y="1834269"/>
            <a:ext cx="1533859" cy="158558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417057" y="228015"/>
            <a:ext cx="1533859" cy="1585584"/>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3"/>
          <p:cNvSpPr txBox="1">
            <a:spLocks noChangeArrowheads="1"/>
          </p:cNvSpPr>
          <p:nvPr/>
        </p:nvSpPr>
        <p:spPr bwMode="auto">
          <a:xfrm>
            <a:off x="3649649" y="1779475"/>
            <a:ext cx="5581651" cy="926839"/>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spcAft>
                <a:spcPts val="900"/>
              </a:spcAft>
            </a:pPr>
            <a:r>
              <a:rPr lang="en-US" altLang="en-US" sz="2400" b="1" dirty="0">
                <a:solidFill>
                  <a:srgbClr val="000080"/>
                </a:solidFill>
                <a:latin typeface="Arial" panose="020B0604020202020204" pitchFamily="34" charset="0"/>
                <a:cs typeface="Arial" panose="020B0604020202020204" pitchFamily="34" charset="0"/>
              </a:rPr>
              <a:t>Staff Spotlight: Sarah Green</a:t>
            </a:r>
          </a:p>
          <a:p>
            <a:pPr algn="ctr" defTabSz="914377" eaLnBrk="0" fontAlgn="base" hangingPunct="0">
              <a:spcBef>
                <a:spcPct val="0"/>
              </a:spcBef>
              <a:spcAft>
                <a:spcPts val="900"/>
              </a:spcAft>
            </a:pPr>
            <a:r>
              <a:rPr lang="en-US" altLang="en-US" sz="2400" i="1" dirty="0">
                <a:solidFill>
                  <a:srgbClr val="000080"/>
                </a:solidFill>
                <a:latin typeface="Arial" panose="020B0604020202020204" pitchFamily="34" charset="0"/>
                <a:cs typeface="Arial" panose="020B0604020202020204" pitchFamily="34" charset="0"/>
              </a:rPr>
              <a:t>shgreen@pennmedicine.upenn.edu</a:t>
            </a:r>
            <a:endParaRPr lang="en-US"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623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64" y="302008"/>
            <a:ext cx="12192000" cy="1186950"/>
          </a:xfrm>
          <a:prstGeom prst="rect">
            <a:avLst/>
          </a:prstGeom>
          <a:solidFill>
            <a:srgbClr val="006CA2">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28601" y="302008"/>
            <a:ext cx="11740326" cy="1325563"/>
          </a:xfrm>
        </p:spPr>
        <p:txBody>
          <a:bodyPr>
            <a:normAutofit/>
          </a:bodyPr>
          <a:lstStyle/>
          <a:p>
            <a:pPr fontAlgn="base"/>
            <a:r>
              <a:rPr lang="en-US" sz="3000" b="1" dirty="0">
                <a:solidFill>
                  <a:schemeClr val="bg1"/>
                </a:solidFill>
                <a:latin typeface="Arial" panose="020B0604020202020204" pitchFamily="34" charset="0"/>
                <a:cs typeface="Arial" panose="020B0604020202020204" pitchFamily="34" charset="0"/>
              </a:rPr>
              <a:t>Impact of Real-Time Incentives on Fruit and Vegetable Purchases and Diet</a:t>
            </a: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228602" y="1985214"/>
            <a:ext cx="5143500" cy="3429000"/>
          </a:xfrm>
          <a:prstGeom prst="rect">
            <a:avLst/>
          </a:prstGeom>
        </p:spPr>
      </p:pic>
      <p:sp>
        <p:nvSpPr>
          <p:cNvPr id="8" name="Rectangle 7"/>
          <p:cNvSpPr/>
          <p:nvPr/>
        </p:nvSpPr>
        <p:spPr>
          <a:xfrm>
            <a:off x="671577" y="2273971"/>
            <a:ext cx="4700526" cy="2675894"/>
          </a:xfrm>
          <a:prstGeom prst="rect">
            <a:avLst/>
          </a:prstGeom>
          <a:solidFill>
            <a:srgbClr val="503F9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latin typeface="Times New Roman" panose="02020603050405020304" pitchFamily="18" charset="0"/>
              <a:cs typeface="Times New Roman" panose="02020603050405020304" pitchFamily="18" charset="0"/>
            </a:endParaRPr>
          </a:p>
          <a:p>
            <a:pPr algn="ctr"/>
            <a:endParaRPr lang="en-US" sz="2800" dirty="0" smtClean="0">
              <a:solidFill>
                <a:schemeClr val="tx1"/>
              </a:solidFill>
              <a:latin typeface="Times New Roman" panose="02020603050405020304" pitchFamily="18" charset="0"/>
              <a:cs typeface="Times New Roman" panose="02020603050405020304" pitchFamily="18" charset="0"/>
            </a:endParaRPr>
          </a:p>
          <a:p>
            <a:pPr algn="ctr"/>
            <a:r>
              <a:rPr lang="en-US" sz="2000" b="1" dirty="0" smtClean="0">
                <a:solidFill>
                  <a:schemeClr val="bg1"/>
                </a:solidFill>
                <a:latin typeface="Arial" panose="020B0604020202020204" pitchFamily="34" charset="0"/>
                <a:cs typeface="Arial" panose="020B0604020202020204" pitchFamily="34" charset="0"/>
              </a:rPr>
              <a:t>The </a:t>
            </a:r>
            <a:r>
              <a:rPr lang="en-US" sz="2000" b="1" dirty="0">
                <a:solidFill>
                  <a:schemeClr val="bg1"/>
                </a:solidFill>
                <a:latin typeface="Arial" panose="020B0604020202020204" pitchFamily="34" charset="0"/>
                <a:cs typeface="Arial" panose="020B0604020202020204" pitchFamily="34" charset="0"/>
              </a:rPr>
              <a:t>goal of this study is to evaluate the effectiveness of financial incentives </a:t>
            </a:r>
            <a:r>
              <a:rPr lang="en-US" sz="2000" b="1" dirty="0" smtClean="0">
                <a:solidFill>
                  <a:schemeClr val="bg1"/>
                </a:solidFill>
                <a:latin typeface="Arial" panose="020B0604020202020204" pitchFamily="34" charset="0"/>
                <a:cs typeface="Arial" panose="020B0604020202020204" pitchFamily="34" charset="0"/>
              </a:rPr>
              <a:t>(50% off, </a:t>
            </a:r>
            <a:r>
              <a:rPr lang="en-US" sz="2000" b="1" dirty="0" smtClean="0">
                <a:solidFill>
                  <a:schemeClr val="bg1"/>
                </a:solidFill>
                <a:latin typeface="Arial" panose="020B0604020202020204" pitchFamily="34" charset="0"/>
                <a:cs typeface="Arial" panose="020B0604020202020204" pitchFamily="34" charset="0"/>
              </a:rPr>
              <a:t>up to $10 a week) </a:t>
            </a:r>
            <a:r>
              <a:rPr lang="en-US" sz="2000" b="1" dirty="0" smtClean="0">
                <a:solidFill>
                  <a:schemeClr val="bg1"/>
                </a:solidFill>
                <a:latin typeface="Arial" panose="020B0604020202020204" pitchFamily="34" charset="0"/>
                <a:cs typeface="Arial" panose="020B0604020202020204" pitchFamily="34" charset="0"/>
              </a:rPr>
              <a:t>delivered </a:t>
            </a:r>
            <a:r>
              <a:rPr lang="en-US" sz="2000" b="1" dirty="0">
                <a:solidFill>
                  <a:schemeClr val="bg1"/>
                </a:solidFill>
                <a:latin typeface="Arial" panose="020B0604020202020204" pitchFamily="34" charset="0"/>
                <a:cs typeface="Arial" panose="020B0604020202020204" pitchFamily="34" charset="0"/>
              </a:rPr>
              <a:t>in real-time at the point of purchase, on </a:t>
            </a:r>
            <a:r>
              <a:rPr lang="en-US" sz="2000" b="1" dirty="0" smtClean="0">
                <a:solidFill>
                  <a:schemeClr val="bg1"/>
                </a:solidFill>
                <a:latin typeface="Arial" panose="020B0604020202020204" pitchFamily="34" charset="0"/>
                <a:cs typeface="Arial" panose="020B0604020202020204" pitchFamily="34" charset="0"/>
              </a:rPr>
              <a:t>the purchase and consumption of fruits and vegetables.</a:t>
            </a:r>
            <a:r>
              <a:rPr lang="en-US" sz="2000" dirty="0" smtClean="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a:p>
            <a:pPr algn="ctr"/>
            <a:endParaRPr lang="en-US" sz="2800" dirty="0" smtClean="0">
              <a:solidFill>
                <a:schemeClr val="tx1"/>
              </a:solidFill>
              <a:latin typeface="Times New Roman" panose="02020603050405020304" pitchFamily="18" charset="0"/>
              <a:cs typeface="Times New Roman" panose="02020603050405020304" pitchFamily="18" charset="0"/>
            </a:endParaRPr>
          </a:p>
          <a:p>
            <a:pPr algn="ct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8409"/>
          <a:stretch/>
        </p:blipFill>
        <p:spPr>
          <a:xfrm>
            <a:off x="5491941" y="1908834"/>
            <a:ext cx="6476985" cy="3538128"/>
          </a:xfrm>
          <a:prstGeom prst="rect">
            <a:avLst/>
          </a:prstGeom>
        </p:spPr>
      </p:pic>
      <p:sp>
        <p:nvSpPr>
          <p:cNvPr id="3" name="TextBox 2"/>
          <p:cNvSpPr txBox="1"/>
          <p:nvPr/>
        </p:nvSpPr>
        <p:spPr>
          <a:xfrm>
            <a:off x="228601" y="6172541"/>
            <a:ext cx="11740325" cy="369332"/>
          </a:xfrm>
          <a:prstGeom prst="rect">
            <a:avLst/>
          </a:prstGeom>
          <a:noFill/>
        </p:spPr>
        <p:txBody>
          <a:bodyPr wrap="square" rtlCol="0">
            <a:spAutoFit/>
          </a:bodyPr>
          <a:lstStyle/>
          <a:p>
            <a:pPr algn="ctr"/>
            <a:r>
              <a:rPr lang="en-US" i="1" dirty="0" smtClean="0">
                <a:latin typeface="Arial" panose="020B0604020202020204" pitchFamily="34" charset="0"/>
                <a:cs typeface="Arial" panose="020B0604020202020204" pitchFamily="34" charset="0"/>
              </a:rPr>
              <a:t>START UP &amp; FORMATIVE RESEARCH NOW; RECRUITMENT BEGINNING IN JANUARY 2020</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794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64" y="302008"/>
            <a:ext cx="12192000" cy="1186950"/>
          </a:xfrm>
          <a:prstGeom prst="rect">
            <a:avLst/>
          </a:prstGeom>
          <a:solidFill>
            <a:srgbClr val="006CA2">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28601" y="302008"/>
            <a:ext cx="11740326" cy="1325563"/>
          </a:xfrm>
        </p:spPr>
        <p:txBody>
          <a:bodyPr>
            <a:noAutofit/>
          </a:bodyPr>
          <a:lstStyle/>
          <a:p>
            <a:r>
              <a:rPr lang="en-US" sz="3000" b="1" dirty="0">
                <a:solidFill>
                  <a:schemeClr val="bg1"/>
                </a:solidFill>
                <a:latin typeface="Arial" panose="020B0604020202020204" pitchFamily="34" charset="0"/>
                <a:cs typeface="Arial" panose="020B0604020202020204" pitchFamily="34" charset="0"/>
              </a:rPr>
              <a:t>Evaluating a Ban of Common Sunscreen Ingredients in Hawaii: Behavioral, Consumer, and Marine Environment Perspectives</a:t>
            </a:r>
            <a:r>
              <a:rPr lang="en-US" sz="3000" dirty="0">
                <a:solidFill>
                  <a:schemeClr val="bg1"/>
                </a:solidFill>
                <a:latin typeface="Arial" panose="020B0604020202020204" pitchFamily="34" charset="0"/>
                <a:cs typeface="Arial" panose="020B0604020202020204" pitchFamily="34" charset="0"/>
              </a:rPr>
              <a:t> </a:t>
            </a:r>
          </a:p>
        </p:txBody>
      </p:sp>
      <p:sp>
        <p:nvSpPr>
          <p:cNvPr id="3" name="TextBox 2"/>
          <p:cNvSpPr txBox="1"/>
          <p:nvPr/>
        </p:nvSpPr>
        <p:spPr>
          <a:xfrm>
            <a:off x="6931428" y="6107700"/>
            <a:ext cx="4209694" cy="369332"/>
          </a:xfrm>
          <a:prstGeom prst="rect">
            <a:avLst/>
          </a:prstGeom>
          <a:noFill/>
        </p:spPr>
        <p:txBody>
          <a:bodyPr wrap="square" rtlCol="0">
            <a:spAutoFit/>
          </a:bodyPr>
          <a:lstStyle/>
          <a:p>
            <a:pPr algn="ctr"/>
            <a:r>
              <a:rPr lang="en-US" i="1" dirty="0" smtClean="0">
                <a:latin typeface="Arial" panose="020B0604020202020204" pitchFamily="34" charset="0"/>
                <a:cs typeface="Arial" panose="020B0604020202020204" pitchFamily="34" charset="0"/>
              </a:rPr>
              <a:t>PENDING; GRANT UNDER REVIEW</a:t>
            </a:r>
            <a:endParaRPr lang="en-US" i="1" dirty="0">
              <a:latin typeface="Arial" panose="020B0604020202020204" pitchFamily="34" charset="0"/>
              <a:cs typeface="Arial" panose="020B0604020202020204" pitchFamily="34" charset="0"/>
            </a:endParaRPr>
          </a:p>
        </p:txBody>
      </p:sp>
      <p:sp>
        <p:nvSpPr>
          <p:cNvPr id="4" name="Rectangle 3"/>
          <p:cNvSpPr/>
          <p:nvPr/>
        </p:nvSpPr>
        <p:spPr>
          <a:xfrm>
            <a:off x="324175" y="1770978"/>
            <a:ext cx="5426164" cy="2862322"/>
          </a:xfrm>
          <a:prstGeom prst="rect">
            <a:avLst/>
          </a:prstGeom>
        </p:spPr>
        <p:txBody>
          <a:bodyPr wrap="square">
            <a:spAutoFit/>
          </a:bodyPr>
          <a:lstStyle/>
          <a:p>
            <a:r>
              <a:rPr lang="en-US" dirty="0">
                <a:latin typeface="Arial" panose="020B0604020202020204" pitchFamily="34" charset="0"/>
                <a:ea typeface="Arial" panose="020B0604020202020204" pitchFamily="34" charset="0"/>
                <a:cs typeface="Arial" panose="020B0604020202020204" pitchFamily="34" charset="0"/>
              </a:rPr>
              <a:t>In May 2018, the Hawai’i State Legislature passed a law banning the sale and distribution of sunscreens containing </a:t>
            </a:r>
            <a:r>
              <a:rPr lang="en-US" dirty="0" err="1">
                <a:latin typeface="Arial" panose="020B0604020202020204" pitchFamily="34" charset="0"/>
                <a:ea typeface="Arial" panose="020B0604020202020204" pitchFamily="34" charset="0"/>
                <a:cs typeface="Arial" panose="020B0604020202020204" pitchFamily="34" charset="0"/>
              </a:rPr>
              <a:t>oxybenzone</a:t>
            </a:r>
            <a:r>
              <a:rPr lang="en-US" dirty="0">
                <a:latin typeface="Arial" panose="020B0604020202020204" pitchFamily="34" charset="0"/>
                <a:ea typeface="Arial" panose="020B0604020202020204" pitchFamily="34" charset="0"/>
                <a:cs typeface="Arial" panose="020B0604020202020204" pitchFamily="34" charset="0"/>
              </a:rPr>
              <a:t> or </a:t>
            </a:r>
            <a:r>
              <a:rPr lang="en-US" dirty="0" err="1">
                <a:latin typeface="Arial" panose="020B0604020202020204" pitchFamily="34" charset="0"/>
                <a:ea typeface="Arial" panose="020B0604020202020204" pitchFamily="34" charset="0"/>
                <a:cs typeface="Arial" panose="020B0604020202020204" pitchFamily="34" charset="0"/>
              </a:rPr>
              <a:t>octinoxate</a:t>
            </a:r>
            <a:r>
              <a:rPr lang="en-US" dirty="0">
                <a:latin typeface="Arial" panose="020B0604020202020204" pitchFamily="34" charset="0"/>
                <a:ea typeface="Arial" panose="020B0604020202020204" pitchFamily="34" charset="0"/>
                <a:cs typeface="Arial" panose="020B0604020202020204" pitchFamily="34" charset="0"/>
              </a:rPr>
              <a:t> in the state and the law will go into effect in January 2021. </a:t>
            </a:r>
            <a:endParaRPr lang="en-US" dirty="0" smtClean="0">
              <a:latin typeface="Arial" panose="020B0604020202020204" pitchFamily="34" charset="0"/>
              <a:ea typeface="Arial" panose="020B0604020202020204" pitchFamily="34" charset="0"/>
              <a:cs typeface="Arial" panose="020B0604020202020204" pitchFamily="34" charset="0"/>
            </a:endParaRPr>
          </a:p>
          <a:p>
            <a:endParaRPr lang="en-US" dirty="0">
              <a:latin typeface="Arial" panose="020B0604020202020204" pitchFamily="34" charset="0"/>
              <a:ea typeface="Arial" panose="020B0604020202020204" pitchFamily="34" charset="0"/>
              <a:cs typeface="Arial" panose="020B0604020202020204" pitchFamily="34" charset="0"/>
            </a:endParaRPr>
          </a:p>
          <a:p>
            <a:r>
              <a:rPr lang="en-US" dirty="0" smtClean="0">
                <a:latin typeface="Arial" panose="020B0604020202020204" pitchFamily="34" charset="0"/>
                <a:ea typeface="Arial" panose="020B0604020202020204" pitchFamily="34" charset="0"/>
                <a:cs typeface="Arial" panose="020B0604020202020204" pitchFamily="34" charset="0"/>
              </a:rPr>
              <a:t>This </a:t>
            </a:r>
            <a:r>
              <a:rPr lang="en-US" dirty="0">
                <a:latin typeface="Arial" panose="020B0604020202020204" pitchFamily="34" charset="0"/>
                <a:ea typeface="Arial" panose="020B0604020202020204" pitchFamily="34" charset="0"/>
                <a:cs typeface="Arial" panose="020B0604020202020204" pitchFamily="34" charset="0"/>
              </a:rPr>
              <a:t>study is a </a:t>
            </a:r>
            <a:r>
              <a:rPr lang="en-US" dirty="0" smtClean="0">
                <a:latin typeface="Arial" panose="020B0604020202020204" pitchFamily="34" charset="0"/>
                <a:ea typeface="Arial" panose="020B0604020202020204" pitchFamily="34" charset="0"/>
                <a:cs typeface="Arial" panose="020B0604020202020204" pitchFamily="34" charset="0"/>
              </a:rPr>
              <a:t>natural </a:t>
            </a:r>
            <a:r>
              <a:rPr lang="en-US" dirty="0">
                <a:latin typeface="Arial" panose="020B0604020202020204" pitchFamily="34" charset="0"/>
                <a:ea typeface="Arial" panose="020B0604020202020204" pitchFamily="34" charset="0"/>
                <a:cs typeface="Arial" panose="020B0604020202020204" pitchFamily="34" charset="0"/>
              </a:rPr>
              <a:t>experiment that will </a:t>
            </a:r>
            <a:r>
              <a:rPr lang="en-US" dirty="0" smtClean="0">
                <a:latin typeface="Arial" panose="020B0604020202020204" pitchFamily="34" charset="0"/>
                <a:ea typeface="Arial" panose="020B0604020202020204" pitchFamily="34" charset="0"/>
                <a:cs typeface="Arial" panose="020B0604020202020204" pitchFamily="34" charset="0"/>
              </a:rPr>
              <a:t>examine </a:t>
            </a:r>
            <a:r>
              <a:rPr lang="en-US" dirty="0">
                <a:latin typeface="Arial" panose="020B0604020202020204" pitchFamily="34" charset="0"/>
                <a:ea typeface="Arial" panose="020B0604020202020204" pitchFamily="34" charset="0"/>
                <a:cs typeface="Arial" panose="020B0604020202020204" pitchFamily="34" charset="0"/>
              </a:rPr>
              <a:t>how a new state law affects skin cancer prevention behaviors, the consumer product environment, and </a:t>
            </a:r>
            <a:r>
              <a:rPr lang="en-US" dirty="0" smtClean="0">
                <a:latin typeface="Arial" panose="020B0604020202020204" pitchFamily="34" charset="0"/>
                <a:ea typeface="Arial" panose="020B0604020202020204" pitchFamily="34" charset="0"/>
                <a:cs typeface="Arial" panose="020B0604020202020204" pitchFamily="34" charset="0"/>
              </a:rPr>
              <a:t>the </a:t>
            </a:r>
            <a:r>
              <a:rPr lang="en-US" dirty="0">
                <a:latin typeface="Arial" panose="020B0604020202020204" pitchFamily="34" charset="0"/>
                <a:ea typeface="Arial" panose="020B0604020202020204" pitchFamily="34" charset="0"/>
                <a:cs typeface="Arial" panose="020B0604020202020204" pitchFamily="34" charset="0"/>
              </a:rPr>
              <a:t>marine ecosystem.</a:t>
            </a:r>
          </a:p>
        </p:txBody>
      </p:sp>
      <p:pic>
        <p:nvPicPr>
          <p:cNvPr id="5" name="Picture 4"/>
          <p:cNvPicPr>
            <a:picLocks noChangeAspect="1"/>
          </p:cNvPicPr>
          <p:nvPr/>
        </p:nvPicPr>
        <p:blipFill>
          <a:blip r:embed="rId2"/>
          <a:stretch>
            <a:fillRect/>
          </a:stretch>
        </p:blipFill>
        <p:spPr>
          <a:xfrm>
            <a:off x="5927763" y="1582379"/>
            <a:ext cx="5866888" cy="3283303"/>
          </a:xfrm>
          <a:prstGeom prst="rect">
            <a:avLst/>
          </a:prstGeom>
        </p:spPr>
      </p:pic>
      <p:pic>
        <p:nvPicPr>
          <p:cNvPr id="10" name="Picture 2" descr="Reef Friend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741" y="5038858"/>
            <a:ext cx="4337381" cy="8674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1bo9y82e76el2rf8ms1m5i0r-wpengine.netdna-ssl.com/wp-content/uploads/2018/05/Hanauma-Bay-Napua-N.-H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207" y="4742278"/>
            <a:ext cx="2602132" cy="17347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reef safe sun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994" y="4719230"/>
            <a:ext cx="2671275" cy="178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84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may contain: 3 people, people smiling, text"/>
          <p:cNvPicPr>
            <a:picLocks noChangeAspect="1" noChangeArrowheads="1"/>
          </p:cNvPicPr>
          <p:nvPr/>
        </p:nvPicPr>
        <p:blipFill rotWithShape="1">
          <a:blip r:embed="rId2">
            <a:extLst>
              <a:ext uri="{28A0092B-C50C-407E-A947-70E740481C1C}">
                <a14:useLocalDpi xmlns:a14="http://schemas.microsoft.com/office/drawing/2010/main" val="0"/>
              </a:ext>
            </a:extLst>
          </a:blip>
          <a:srcRect b="25023"/>
          <a:stretch/>
        </p:blipFill>
        <p:spPr bwMode="auto">
          <a:xfrm>
            <a:off x="0" y="-1755"/>
            <a:ext cx="7061982" cy="6859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8842" y="1848527"/>
            <a:ext cx="5603468" cy="892552"/>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Register Here:</a:t>
            </a:r>
          </a:p>
          <a:p>
            <a:pPr algn="ctr"/>
            <a:r>
              <a:rPr lang="en-US" sz="2400" dirty="0" smtClean="0">
                <a:latin typeface="Arial" panose="020B0604020202020204" pitchFamily="34" charset="0"/>
                <a:cs typeface="Arial" panose="020B0604020202020204" pitchFamily="34" charset="0"/>
                <a:hlinkClick r:id="rId3"/>
              </a:rPr>
              <a:t>https://vapingseminar.Eventbrite.com/</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6706491" y="501622"/>
            <a:ext cx="5625819" cy="954107"/>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October 30</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from 12-1:30pm</a:t>
            </a:r>
          </a:p>
          <a:p>
            <a:pPr algn="ctr"/>
            <a:r>
              <a:rPr lang="en-US" sz="2800" dirty="0" smtClean="0">
                <a:latin typeface="Arial" panose="020B0604020202020204" pitchFamily="34" charset="0"/>
                <a:cs typeface="Arial" panose="020B0604020202020204" pitchFamily="34" charset="0"/>
              </a:rPr>
              <a:t>BRB, </a:t>
            </a:r>
            <a:r>
              <a:rPr lang="en-US" sz="2800" dirty="0" err="1" smtClean="0">
                <a:latin typeface="Arial" panose="020B0604020202020204" pitchFamily="34" charset="0"/>
                <a:cs typeface="Arial" panose="020B0604020202020204" pitchFamily="34" charset="0"/>
              </a:rPr>
              <a:t>Gaulton</a:t>
            </a:r>
            <a:r>
              <a:rPr lang="en-US" sz="2800" dirty="0" smtClean="0">
                <a:latin typeface="Arial" panose="020B0604020202020204" pitchFamily="34" charset="0"/>
                <a:cs typeface="Arial" panose="020B0604020202020204" pitchFamily="34" charset="0"/>
              </a:rPr>
              <a:t> Auditorium</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356" y="5431498"/>
            <a:ext cx="3224784" cy="113529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1880" y="3133877"/>
            <a:ext cx="2170531" cy="731682"/>
          </a:xfrm>
          <a:prstGeom prst="rect">
            <a:avLst/>
          </a:prstGeom>
        </p:spPr>
      </p:pic>
      <p:pic>
        <p:nvPicPr>
          <p:cNvPr id="2056" name="Picture 8" descr="Image result for center for public health initiati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4965" y="4153228"/>
            <a:ext cx="3305175"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25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6131" y="160338"/>
            <a:ext cx="11770823" cy="6589597"/>
          </a:xfrm>
          <a:prstGeom prst="rect">
            <a:avLst/>
          </a:prstGeom>
          <a:solidFill>
            <a:srgbClr val="006CA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descr="https://www.cceb.med.upenn.edu/sites/default/files/uploads/styles/127_width/public/bio-photos/JAvelis.jpg?itok=7_A8G-vy"/>
          <p:cNvPicPr>
            <a:picLocks noChangeAspect="1" noChangeArrowheads="1"/>
          </p:cNvPicPr>
          <p:nvPr/>
        </p:nvPicPr>
        <p:blipFill rotWithShape="1">
          <a:blip r:embed="rId2">
            <a:extLst>
              <a:ext uri="{28A0092B-C50C-407E-A947-70E740481C1C}">
                <a14:useLocalDpi xmlns:a14="http://schemas.microsoft.com/office/drawing/2010/main" val="0"/>
              </a:ext>
            </a:extLst>
          </a:blip>
          <a:srcRect r="-178"/>
          <a:stretch/>
        </p:blipFill>
        <p:spPr bwMode="auto">
          <a:xfrm>
            <a:off x="3051533" y="1666899"/>
            <a:ext cx="110796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ceb.med.upenn.edu/sites/default/files/uploads/styles/127_width/public/bio-photos/CC_crop2.png?itok=ivhW14z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943" y="1666899"/>
            <a:ext cx="1536999"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cceb.med.upenn.edu/sites/default/files/uploads/styles/127_width/public/bio-photos/AChung_003.JPG?itok=yTZmAR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324" y="1666899"/>
            <a:ext cx="131466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cceb.med.upenn.edu/sites/default/files/uploads/styles/127_width/public/bio-photos/Betsy-Kaage_web2.jpg?itok=b0C0Yu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474" y="4250455"/>
            <a:ext cx="1645919"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cceb.med.upenn.edu/sites/default/files/uploads/styles/127_width/public/bio-photos/Flora_Crop2.jpg?itok=inwryVA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3943" y="4250455"/>
            <a:ext cx="1536999"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cceb.med.upenn.edu/sites/default/files/uploads/styles/127_width/public/bio-photos/Bonnie_crop2.png?itok=ihHnoPz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5993" y="4250455"/>
            <a:ext cx="1536999" cy="16459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6" descr="Image result for karen glanz"/>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Karen Glanz"/>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432" y="1666899"/>
            <a:ext cx="16459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2432" y="4250455"/>
            <a:ext cx="1534744" cy="1645920"/>
          </a:xfrm>
          <a:prstGeom prst="rect">
            <a:avLst/>
          </a:prstGeom>
        </p:spPr>
      </p:pic>
      <p:sp>
        <p:nvSpPr>
          <p:cNvPr id="15" name="Text Box 3"/>
          <p:cNvSpPr txBox="1">
            <a:spLocks noChangeArrowheads="1"/>
          </p:cNvSpPr>
          <p:nvPr/>
        </p:nvSpPr>
        <p:spPr bwMode="auto">
          <a:xfrm>
            <a:off x="802432" y="3312819"/>
            <a:ext cx="1645920" cy="57308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pPr>
            <a:r>
              <a:rPr lang="en-US" altLang="en-US" b="1" dirty="0">
                <a:solidFill>
                  <a:schemeClr val="bg1"/>
                </a:solidFill>
                <a:latin typeface="Arial" panose="020B0604020202020204" pitchFamily="34" charset="0"/>
                <a:cs typeface="Arial" panose="020B0604020202020204" pitchFamily="34" charset="0"/>
              </a:rPr>
              <a:t>Karen Glanz</a:t>
            </a:r>
          </a:p>
          <a:p>
            <a:pPr algn="ctr" defTabSz="914377" eaLnBrk="0" fontAlgn="base" hangingPunct="0">
              <a:spcBef>
                <a:spcPct val="0"/>
              </a:spcBef>
              <a:spcAft>
                <a:spcPts val="900"/>
              </a:spcAft>
            </a:pPr>
            <a:r>
              <a:rPr lang="en-US" altLang="en-US" sz="1400" i="1" dirty="0">
                <a:solidFill>
                  <a:schemeClr val="bg1"/>
                </a:solidFill>
                <a:latin typeface="Arial" panose="020B0604020202020204" pitchFamily="34" charset="0"/>
                <a:cs typeface="Arial" panose="020B0604020202020204" pitchFamily="34" charset="0"/>
              </a:rPr>
              <a:t>8</a:t>
            </a:r>
            <a:r>
              <a:rPr lang="en-US" altLang="en-US" sz="1400" i="1" baseline="30000" dirty="0">
                <a:solidFill>
                  <a:schemeClr val="bg1"/>
                </a:solidFill>
                <a:latin typeface="Arial" panose="020B0604020202020204" pitchFamily="34" charset="0"/>
                <a:cs typeface="Arial" panose="020B0604020202020204" pitchFamily="34" charset="0"/>
              </a:rPr>
              <a:t>th</a:t>
            </a:r>
            <a:r>
              <a:rPr lang="en-US" altLang="en-US" sz="1400" i="1" dirty="0">
                <a:solidFill>
                  <a:schemeClr val="bg1"/>
                </a:solidFill>
                <a:latin typeface="Arial" panose="020B0604020202020204" pitchFamily="34" charset="0"/>
                <a:cs typeface="Arial" panose="020B0604020202020204" pitchFamily="34" charset="0"/>
              </a:rPr>
              <a:t> Floor</a:t>
            </a:r>
          </a:p>
        </p:txBody>
      </p:sp>
      <p:sp>
        <p:nvSpPr>
          <p:cNvPr id="16" name="Text Box 3"/>
          <p:cNvSpPr txBox="1">
            <a:spLocks noChangeArrowheads="1"/>
          </p:cNvSpPr>
          <p:nvPr/>
        </p:nvSpPr>
        <p:spPr bwMode="auto">
          <a:xfrm>
            <a:off x="2782553" y="3312819"/>
            <a:ext cx="1645920" cy="57308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pPr>
            <a:r>
              <a:rPr lang="en-US" altLang="en-US" b="1" dirty="0">
                <a:solidFill>
                  <a:schemeClr val="bg1"/>
                </a:solidFill>
                <a:latin typeface="Arial" panose="020B0604020202020204" pitchFamily="34" charset="0"/>
                <a:cs typeface="Arial" panose="020B0604020202020204" pitchFamily="34" charset="0"/>
              </a:rPr>
              <a:t>Jade Avelis</a:t>
            </a:r>
          </a:p>
          <a:p>
            <a:pPr algn="ctr" defTabSz="914377" eaLnBrk="0" fontAlgn="base" hangingPunct="0">
              <a:spcBef>
                <a:spcPct val="0"/>
              </a:spcBef>
              <a:spcAft>
                <a:spcPts val="900"/>
              </a:spcAft>
            </a:pPr>
            <a:r>
              <a:rPr lang="en-US" altLang="en-US" sz="1400" i="1" dirty="0">
                <a:solidFill>
                  <a:schemeClr val="bg1"/>
                </a:solidFill>
                <a:latin typeface="Arial" panose="020B0604020202020204" pitchFamily="34" charset="0"/>
                <a:cs typeface="Arial" panose="020B0604020202020204" pitchFamily="34" charset="0"/>
              </a:rPr>
              <a:t>9</a:t>
            </a:r>
            <a:r>
              <a:rPr lang="en-US" altLang="en-US" sz="1400" i="1" baseline="30000" dirty="0">
                <a:solidFill>
                  <a:schemeClr val="bg1"/>
                </a:solidFill>
                <a:latin typeface="Arial" panose="020B0604020202020204" pitchFamily="34" charset="0"/>
                <a:cs typeface="Arial" panose="020B0604020202020204" pitchFamily="34" charset="0"/>
              </a:rPr>
              <a:t>th</a:t>
            </a:r>
            <a:r>
              <a:rPr lang="en-US" altLang="en-US" sz="1400" i="1" dirty="0">
                <a:solidFill>
                  <a:schemeClr val="bg1"/>
                </a:solidFill>
                <a:latin typeface="Arial" panose="020B0604020202020204" pitchFamily="34" charset="0"/>
                <a:cs typeface="Arial" panose="020B0604020202020204" pitchFamily="34" charset="0"/>
              </a:rPr>
              <a:t> Floor</a:t>
            </a:r>
          </a:p>
        </p:txBody>
      </p:sp>
      <p:sp>
        <p:nvSpPr>
          <p:cNvPr id="17" name="Text Box 3"/>
          <p:cNvSpPr txBox="1">
            <a:spLocks noChangeArrowheads="1"/>
          </p:cNvSpPr>
          <p:nvPr/>
        </p:nvSpPr>
        <p:spPr bwMode="auto">
          <a:xfrm>
            <a:off x="4703105" y="3312818"/>
            <a:ext cx="1778675" cy="57308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pPr>
            <a:r>
              <a:rPr lang="en-US" altLang="en-US" b="1" dirty="0">
                <a:solidFill>
                  <a:schemeClr val="bg1"/>
                </a:solidFill>
                <a:latin typeface="Arial" panose="020B0604020202020204" pitchFamily="34" charset="0"/>
                <a:cs typeface="Arial" panose="020B0604020202020204" pitchFamily="34" charset="0"/>
              </a:rPr>
              <a:t>Claudia Caponi</a:t>
            </a:r>
          </a:p>
          <a:p>
            <a:pPr algn="ctr" defTabSz="914377" eaLnBrk="0" fontAlgn="base" hangingPunct="0">
              <a:spcBef>
                <a:spcPct val="0"/>
              </a:spcBef>
              <a:spcAft>
                <a:spcPts val="900"/>
              </a:spcAft>
            </a:pPr>
            <a:r>
              <a:rPr lang="en-US" altLang="en-US" sz="1400" i="1" dirty="0">
                <a:solidFill>
                  <a:schemeClr val="bg1"/>
                </a:solidFill>
                <a:latin typeface="Arial" panose="020B0604020202020204" pitchFamily="34" charset="0"/>
                <a:cs typeface="Arial" panose="020B0604020202020204" pitchFamily="34" charset="0"/>
              </a:rPr>
              <a:t>8</a:t>
            </a:r>
            <a:r>
              <a:rPr lang="en-US" altLang="en-US" sz="1400" i="1" baseline="30000" dirty="0">
                <a:solidFill>
                  <a:schemeClr val="bg1"/>
                </a:solidFill>
                <a:latin typeface="Arial" panose="020B0604020202020204" pitchFamily="34" charset="0"/>
                <a:cs typeface="Arial" panose="020B0604020202020204" pitchFamily="34" charset="0"/>
              </a:rPr>
              <a:t>th</a:t>
            </a:r>
            <a:r>
              <a:rPr lang="en-US" altLang="en-US" sz="1400" i="1" dirty="0">
                <a:solidFill>
                  <a:schemeClr val="bg1"/>
                </a:solidFill>
                <a:latin typeface="Arial" panose="020B0604020202020204" pitchFamily="34" charset="0"/>
                <a:cs typeface="Arial" panose="020B0604020202020204" pitchFamily="34" charset="0"/>
              </a:rPr>
              <a:t> Floor</a:t>
            </a:r>
          </a:p>
        </p:txBody>
      </p:sp>
      <p:sp>
        <p:nvSpPr>
          <p:cNvPr id="18" name="Text Box 3"/>
          <p:cNvSpPr txBox="1">
            <a:spLocks noChangeArrowheads="1"/>
          </p:cNvSpPr>
          <p:nvPr/>
        </p:nvSpPr>
        <p:spPr bwMode="auto">
          <a:xfrm>
            <a:off x="6842697" y="3312818"/>
            <a:ext cx="1645920" cy="57308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pPr>
            <a:r>
              <a:rPr lang="en-US" altLang="en-US" b="1" dirty="0">
                <a:solidFill>
                  <a:schemeClr val="bg1"/>
                </a:solidFill>
                <a:latin typeface="Arial" panose="020B0604020202020204" pitchFamily="34" charset="0"/>
                <a:cs typeface="Arial" panose="020B0604020202020204" pitchFamily="34" charset="0"/>
              </a:rPr>
              <a:t>Annie Chung</a:t>
            </a:r>
          </a:p>
          <a:p>
            <a:pPr algn="ctr" defTabSz="914377" eaLnBrk="0" fontAlgn="base" hangingPunct="0">
              <a:spcBef>
                <a:spcPct val="0"/>
              </a:spcBef>
              <a:spcAft>
                <a:spcPts val="900"/>
              </a:spcAft>
            </a:pPr>
            <a:r>
              <a:rPr lang="en-US" altLang="en-US" sz="1400" i="1" dirty="0">
                <a:solidFill>
                  <a:schemeClr val="bg1"/>
                </a:solidFill>
                <a:latin typeface="Arial" panose="020B0604020202020204" pitchFamily="34" charset="0"/>
                <a:cs typeface="Arial" panose="020B0604020202020204" pitchFamily="34" charset="0"/>
              </a:rPr>
              <a:t>8</a:t>
            </a:r>
            <a:r>
              <a:rPr lang="en-US" altLang="en-US" sz="1400" i="1" baseline="30000" dirty="0">
                <a:solidFill>
                  <a:schemeClr val="bg1"/>
                </a:solidFill>
                <a:latin typeface="Arial" panose="020B0604020202020204" pitchFamily="34" charset="0"/>
                <a:cs typeface="Arial" panose="020B0604020202020204" pitchFamily="34" charset="0"/>
              </a:rPr>
              <a:t>th</a:t>
            </a:r>
            <a:r>
              <a:rPr lang="en-US" altLang="en-US" sz="1400" i="1" dirty="0">
                <a:solidFill>
                  <a:schemeClr val="bg1"/>
                </a:solidFill>
                <a:latin typeface="Arial" panose="020B0604020202020204" pitchFamily="34" charset="0"/>
                <a:cs typeface="Arial" panose="020B0604020202020204" pitchFamily="34" charset="0"/>
              </a:rPr>
              <a:t> Floor</a:t>
            </a:r>
          </a:p>
        </p:txBody>
      </p:sp>
      <p:sp>
        <p:nvSpPr>
          <p:cNvPr id="19" name="Text Box 3"/>
          <p:cNvSpPr txBox="1">
            <a:spLocks noChangeArrowheads="1"/>
          </p:cNvSpPr>
          <p:nvPr/>
        </p:nvSpPr>
        <p:spPr bwMode="auto">
          <a:xfrm>
            <a:off x="481490" y="5896376"/>
            <a:ext cx="2176631" cy="57308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pPr>
            <a:r>
              <a:rPr lang="en-US" altLang="en-US" b="1" dirty="0">
                <a:solidFill>
                  <a:schemeClr val="bg1"/>
                </a:solidFill>
                <a:latin typeface="Arial" panose="020B0604020202020204" pitchFamily="34" charset="0"/>
                <a:cs typeface="Arial" panose="020B0604020202020204" pitchFamily="34" charset="0"/>
              </a:rPr>
              <a:t>Yolande Goncalves</a:t>
            </a:r>
          </a:p>
          <a:p>
            <a:pPr algn="ctr" defTabSz="914377" eaLnBrk="0" fontAlgn="base" hangingPunct="0">
              <a:spcBef>
                <a:spcPct val="0"/>
              </a:spcBef>
              <a:spcAft>
                <a:spcPts val="900"/>
              </a:spcAft>
            </a:pPr>
            <a:r>
              <a:rPr lang="en-US" altLang="en-US" sz="1400" i="1" dirty="0">
                <a:solidFill>
                  <a:schemeClr val="bg1"/>
                </a:solidFill>
                <a:latin typeface="Arial" panose="020B0604020202020204" pitchFamily="34" charset="0"/>
                <a:cs typeface="Arial" panose="020B0604020202020204" pitchFamily="34" charset="0"/>
              </a:rPr>
              <a:t>8</a:t>
            </a:r>
            <a:r>
              <a:rPr lang="en-US" altLang="en-US" sz="1400" i="1" baseline="30000" dirty="0">
                <a:solidFill>
                  <a:schemeClr val="bg1"/>
                </a:solidFill>
                <a:latin typeface="Arial" panose="020B0604020202020204" pitchFamily="34" charset="0"/>
                <a:cs typeface="Arial" panose="020B0604020202020204" pitchFamily="34" charset="0"/>
              </a:rPr>
              <a:t>th</a:t>
            </a:r>
            <a:r>
              <a:rPr lang="en-US" altLang="en-US" sz="1400" i="1" dirty="0">
                <a:solidFill>
                  <a:schemeClr val="bg1"/>
                </a:solidFill>
                <a:latin typeface="Arial" panose="020B0604020202020204" pitchFamily="34" charset="0"/>
                <a:cs typeface="Arial" panose="020B0604020202020204" pitchFamily="34" charset="0"/>
              </a:rPr>
              <a:t> Floor</a:t>
            </a:r>
          </a:p>
        </p:txBody>
      </p:sp>
      <p:sp>
        <p:nvSpPr>
          <p:cNvPr id="20" name="Text Box 3"/>
          <p:cNvSpPr txBox="1">
            <a:spLocks noChangeArrowheads="1"/>
          </p:cNvSpPr>
          <p:nvPr/>
        </p:nvSpPr>
        <p:spPr bwMode="auto">
          <a:xfrm>
            <a:off x="2807473" y="5929464"/>
            <a:ext cx="1645920" cy="57308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pPr>
            <a:r>
              <a:rPr lang="en-US" altLang="en-US" b="1" dirty="0">
                <a:solidFill>
                  <a:schemeClr val="bg1"/>
                </a:solidFill>
                <a:latin typeface="Arial" panose="020B0604020202020204" pitchFamily="34" charset="0"/>
                <a:cs typeface="Arial" panose="020B0604020202020204" pitchFamily="34" charset="0"/>
              </a:rPr>
              <a:t>Betsy Kaage</a:t>
            </a:r>
          </a:p>
          <a:p>
            <a:pPr algn="ctr" defTabSz="914377" eaLnBrk="0" fontAlgn="base" hangingPunct="0">
              <a:spcBef>
                <a:spcPct val="0"/>
              </a:spcBef>
              <a:spcAft>
                <a:spcPts val="900"/>
              </a:spcAft>
            </a:pPr>
            <a:r>
              <a:rPr lang="en-US" altLang="en-US" sz="1400" i="1" dirty="0">
                <a:solidFill>
                  <a:schemeClr val="bg1"/>
                </a:solidFill>
                <a:latin typeface="Arial" panose="020B0604020202020204" pitchFamily="34" charset="0"/>
                <a:cs typeface="Arial" panose="020B0604020202020204" pitchFamily="34" charset="0"/>
              </a:rPr>
              <a:t>8</a:t>
            </a:r>
            <a:r>
              <a:rPr lang="en-US" altLang="en-US" sz="1400" i="1" baseline="30000" dirty="0">
                <a:solidFill>
                  <a:schemeClr val="bg1"/>
                </a:solidFill>
                <a:latin typeface="Arial" panose="020B0604020202020204" pitchFamily="34" charset="0"/>
                <a:cs typeface="Arial" panose="020B0604020202020204" pitchFamily="34" charset="0"/>
              </a:rPr>
              <a:t>th</a:t>
            </a:r>
            <a:r>
              <a:rPr lang="en-US" altLang="en-US" sz="1400" i="1" dirty="0">
                <a:solidFill>
                  <a:schemeClr val="bg1"/>
                </a:solidFill>
                <a:latin typeface="Arial" panose="020B0604020202020204" pitchFamily="34" charset="0"/>
                <a:cs typeface="Arial" panose="020B0604020202020204" pitchFamily="34" charset="0"/>
              </a:rPr>
              <a:t> Floor</a:t>
            </a:r>
          </a:p>
        </p:txBody>
      </p:sp>
      <p:sp>
        <p:nvSpPr>
          <p:cNvPr id="21" name="Text Box 3"/>
          <p:cNvSpPr txBox="1">
            <a:spLocks noChangeArrowheads="1"/>
          </p:cNvSpPr>
          <p:nvPr/>
        </p:nvSpPr>
        <p:spPr bwMode="auto">
          <a:xfrm>
            <a:off x="4782047" y="5904527"/>
            <a:ext cx="1645920" cy="57308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pPr>
            <a:r>
              <a:rPr lang="en-US" altLang="en-US" b="1" dirty="0">
                <a:solidFill>
                  <a:schemeClr val="bg1"/>
                </a:solidFill>
                <a:latin typeface="Arial" panose="020B0604020202020204" pitchFamily="34" charset="0"/>
                <a:cs typeface="Arial" panose="020B0604020202020204" pitchFamily="34" charset="0"/>
              </a:rPr>
              <a:t>Flora Kwong</a:t>
            </a:r>
          </a:p>
          <a:p>
            <a:pPr algn="ctr" defTabSz="914377" eaLnBrk="0" fontAlgn="base" hangingPunct="0">
              <a:spcBef>
                <a:spcPct val="0"/>
              </a:spcBef>
              <a:spcAft>
                <a:spcPts val="900"/>
              </a:spcAft>
            </a:pPr>
            <a:r>
              <a:rPr lang="en-US" altLang="en-US" sz="1400" i="1" dirty="0">
                <a:solidFill>
                  <a:schemeClr val="bg1"/>
                </a:solidFill>
                <a:latin typeface="Arial" panose="020B0604020202020204" pitchFamily="34" charset="0"/>
                <a:cs typeface="Arial" panose="020B0604020202020204" pitchFamily="34" charset="0"/>
              </a:rPr>
              <a:t>9</a:t>
            </a:r>
            <a:r>
              <a:rPr lang="en-US" altLang="en-US" sz="1400" i="1" baseline="30000" dirty="0">
                <a:solidFill>
                  <a:schemeClr val="bg1"/>
                </a:solidFill>
                <a:latin typeface="Arial" panose="020B0604020202020204" pitchFamily="34" charset="0"/>
                <a:cs typeface="Arial" panose="020B0604020202020204" pitchFamily="34" charset="0"/>
              </a:rPr>
              <a:t>th</a:t>
            </a:r>
            <a:r>
              <a:rPr lang="en-US" altLang="en-US" sz="1400" i="1" dirty="0">
                <a:solidFill>
                  <a:schemeClr val="bg1"/>
                </a:solidFill>
                <a:latin typeface="Arial" panose="020B0604020202020204" pitchFamily="34" charset="0"/>
                <a:cs typeface="Arial" panose="020B0604020202020204" pitchFamily="34" charset="0"/>
              </a:rPr>
              <a:t> Floor</a:t>
            </a:r>
          </a:p>
        </p:txBody>
      </p:sp>
      <p:sp>
        <p:nvSpPr>
          <p:cNvPr id="22" name="Text Box 3"/>
          <p:cNvSpPr txBox="1">
            <a:spLocks noChangeArrowheads="1"/>
          </p:cNvSpPr>
          <p:nvPr/>
        </p:nvSpPr>
        <p:spPr bwMode="auto">
          <a:xfrm>
            <a:off x="6703320" y="5904526"/>
            <a:ext cx="1645920" cy="57308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pPr>
            <a:r>
              <a:rPr lang="en-US" altLang="en-US" b="1" dirty="0">
                <a:solidFill>
                  <a:schemeClr val="bg1"/>
                </a:solidFill>
                <a:latin typeface="Arial" panose="020B0604020202020204" pitchFamily="34" charset="0"/>
                <a:cs typeface="Arial" panose="020B0604020202020204" pitchFamily="34" charset="0"/>
              </a:rPr>
              <a:t>Bonnie Rubin</a:t>
            </a:r>
          </a:p>
          <a:p>
            <a:pPr algn="ctr" defTabSz="914377" eaLnBrk="0" fontAlgn="base" hangingPunct="0">
              <a:spcBef>
                <a:spcPct val="0"/>
              </a:spcBef>
              <a:spcAft>
                <a:spcPts val="900"/>
              </a:spcAft>
            </a:pPr>
            <a:r>
              <a:rPr lang="en-US" altLang="en-US" sz="1400" i="1" dirty="0">
                <a:solidFill>
                  <a:schemeClr val="bg1"/>
                </a:solidFill>
                <a:latin typeface="Arial" panose="020B0604020202020204" pitchFamily="34" charset="0"/>
                <a:cs typeface="Arial" panose="020B0604020202020204" pitchFamily="34" charset="0"/>
              </a:rPr>
              <a:t>8</a:t>
            </a:r>
            <a:r>
              <a:rPr lang="en-US" altLang="en-US" sz="1400" i="1" baseline="30000" dirty="0">
                <a:solidFill>
                  <a:schemeClr val="bg1"/>
                </a:solidFill>
                <a:latin typeface="Arial" panose="020B0604020202020204" pitchFamily="34" charset="0"/>
                <a:cs typeface="Arial" panose="020B0604020202020204" pitchFamily="34" charset="0"/>
              </a:rPr>
              <a:t>th</a:t>
            </a:r>
            <a:r>
              <a:rPr lang="en-US" altLang="en-US" sz="1400" i="1" dirty="0">
                <a:solidFill>
                  <a:schemeClr val="bg1"/>
                </a:solidFill>
                <a:latin typeface="Arial" panose="020B0604020202020204" pitchFamily="34" charset="0"/>
                <a:cs typeface="Arial" panose="020B0604020202020204" pitchFamily="34" charset="0"/>
              </a:rPr>
              <a:t> Floor</a:t>
            </a:r>
          </a:p>
        </p:txBody>
      </p:sp>
      <p:sp>
        <p:nvSpPr>
          <p:cNvPr id="8" name="Rectangle 7"/>
          <p:cNvSpPr/>
          <p:nvPr/>
        </p:nvSpPr>
        <p:spPr>
          <a:xfrm>
            <a:off x="155576" y="334951"/>
            <a:ext cx="1196438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44" name="Picture 20" descr="Image result for say hello"/>
          <p:cNvPicPr>
            <a:picLocks noChangeAspect="1" noChangeArrowheads="1"/>
          </p:cNvPicPr>
          <p:nvPr/>
        </p:nvPicPr>
        <p:blipFill>
          <a:blip r:embed="rId10">
            <a:duotone>
              <a:prstClr val="black"/>
              <a:srgbClr val="503F97">
                <a:tint val="45000"/>
                <a:satMod val="400000"/>
              </a:srgbClr>
            </a:duotone>
            <a:extLst>
              <a:ext uri="{28A0092B-C50C-407E-A947-70E740481C1C}">
                <a14:useLocalDpi xmlns:a14="http://schemas.microsoft.com/office/drawing/2010/main" val="0"/>
              </a:ext>
            </a:extLst>
          </a:blip>
          <a:srcRect/>
          <a:stretch>
            <a:fillRect/>
          </a:stretch>
        </p:blipFill>
        <p:spPr bwMode="auto">
          <a:xfrm>
            <a:off x="9037724" y="160336"/>
            <a:ext cx="2762192" cy="27464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98518" y="363049"/>
            <a:ext cx="3593465" cy="858203"/>
          </a:xfrm>
        </p:spPr>
        <p:txBody>
          <a:bodyPr>
            <a:normAutofit fontScale="90000"/>
          </a:bodyPr>
          <a:lstStyle/>
          <a:p>
            <a:r>
              <a:rPr lang="en-US" dirty="0" smtClean="0">
                <a:solidFill>
                  <a:srgbClr val="503F97"/>
                </a:solidFill>
                <a:latin typeface="Arial" panose="020B0604020202020204" pitchFamily="34" charset="0"/>
                <a:cs typeface="Arial" panose="020B0604020202020204" pitchFamily="34" charset="0"/>
              </a:rPr>
              <a:t>Our Team</a:t>
            </a:r>
            <a:endParaRPr lang="en-US" dirty="0">
              <a:solidFill>
                <a:srgbClr val="503F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687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6" descr="Image result for karen glanz"/>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 Box 3"/>
          <p:cNvSpPr txBox="1">
            <a:spLocks noChangeArrowheads="1"/>
          </p:cNvSpPr>
          <p:nvPr/>
        </p:nvSpPr>
        <p:spPr bwMode="auto">
          <a:xfrm>
            <a:off x="481490" y="5896376"/>
            <a:ext cx="2176631" cy="57308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195" tIns="36195" rIns="36195" bIns="36195" numCol="1" anchor="t" anchorCtr="0" compatLnSpc="1">
            <a:prstTxWarp prst="textNoShape">
              <a:avLst/>
            </a:prstTxWarp>
          </a:bodyPr>
          <a:lstStyle/>
          <a:p>
            <a:pPr algn="ctr" defTabSz="914377" eaLnBrk="0" fontAlgn="base" hangingPunct="0">
              <a:spcBef>
                <a:spcPct val="0"/>
              </a:spcBef>
            </a:pPr>
            <a:r>
              <a:rPr lang="en-US" altLang="en-US" b="1" dirty="0">
                <a:solidFill>
                  <a:schemeClr val="bg1"/>
                </a:solidFill>
                <a:latin typeface="Arial" panose="020B0604020202020204" pitchFamily="34" charset="0"/>
                <a:cs typeface="Arial" panose="020B0604020202020204" pitchFamily="34" charset="0"/>
              </a:rPr>
              <a:t>Yolande Goncalves</a:t>
            </a:r>
          </a:p>
          <a:p>
            <a:pPr algn="ctr" defTabSz="914377" eaLnBrk="0" fontAlgn="base" hangingPunct="0">
              <a:spcBef>
                <a:spcPct val="0"/>
              </a:spcBef>
              <a:spcAft>
                <a:spcPts val="900"/>
              </a:spcAft>
            </a:pPr>
            <a:r>
              <a:rPr lang="en-US" altLang="en-US" sz="1400" i="1" dirty="0">
                <a:solidFill>
                  <a:schemeClr val="bg1"/>
                </a:solidFill>
                <a:latin typeface="Arial" panose="020B0604020202020204" pitchFamily="34" charset="0"/>
                <a:cs typeface="Arial" panose="020B0604020202020204" pitchFamily="34" charset="0"/>
              </a:rPr>
              <a:t>8</a:t>
            </a:r>
            <a:r>
              <a:rPr lang="en-US" altLang="en-US" sz="1400" i="1" baseline="30000" dirty="0">
                <a:solidFill>
                  <a:schemeClr val="bg1"/>
                </a:solidFill>
                <a:latin typeface="Arial" panose="020B0604020202020204" pitchFamily="34" charset="0"/>
                <a:cs typeface="Arial" panose="020B0604020202020204" pitchFamily="34" charset="0"/>
              </a:rPr>
              <a:t>th</a:t>
            </a:r>
            <a:r>
              <a:rPr lang="en-US" altLang="en-US" sz="1400" i="1" dirty="0">
                <a:solidFill>
                  <a:schemeClr val="bg1"/>
                </a:solidFill>
                <a:latin typeface="Arial" panose="020B0604020202020204" pitchFamily="34" charset="0"/>
                <a:cs typeface="Arial" panose="020B0604020202020204" pitchFamily="34" charset="0"/>
              </a:rPr>
              <a:t> Floor</a:t>
            </a:r>
          </a:p>
        </p:txBody>
      </p:sp>
      <p:sp>
        <p:nvSpPr>
          <p:cNvPr id="8" name="Rectangle 7"/>
          <p:cNvSpPr/>
          <p:nvPr/>
        </p:nvSpPr>
        <p:spPr>
          <a:xfrm>
            <a:off x="155576" y="334951"/>
            <a:ext cx="1196438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598518" y="363049"/>
            <a:ext cx="4472247" cy="858203"/>
          </a:xfrm>
        </p:spPr>
        <p:txBody>
          <a:bodyPr>
            <a:normAutofit fontScale="90000"/>
          </a:bodyPr>
          <a:lstStyle/>
          <a:p>
            <a:r>
              <a:rPr lang="en-US" dirty="0" smtClean="0">
                <a:solidFill>
                  <a:srgbClr val="503F97"/>
                </a:solidFill>
                <a:latin typeface="Arial" panose="020B0604020202020204" pitchFamily="34" charset="0"/>
                <a:cs typeface="Arial" panose="020B0604020202020204" pitchFamily="34" charset="0"/>
              </a:rPr>
              <a:t>Our Research</a:t>
            </a:r>
            <a:endParaRPr lang="en-US" dirty="0">
              <a:solidFill>
                <a:srgbClr val="503F97"/>
              </a:solidFill>
              <a:latin typeface="Arial" panose="020B0604020202020204" pitchFamily="34" charset="0"/>
              <a:cs typeface="Arial" panose="020B0604020202020204" pitchFamily="34" charset="0"/>
            </a:endParaRPr>
          </a:p>
        </p:txBody>
      </p:sp>
      <p:sp>
        <p:nvSpPr>
          <p:cNvPr id="23" name="Text Box 5"/>
          <p:cNvSpPr txBox="1">
            <a:spLocks noChangeArrowheads="1"/>
          </p:cNvSpPr>
          <p:nvPr/>
        </p:nvSpPr>
        <p:spPr bwMode="auto">
          <a:xfrm rot="5400000">
            <a:off x="3741389" y="-2459115"/>
            <a:ext cx="4709227" cy="12192003"/>
          </a:xfrm>
          <a:prstGeom prst="rect">
            <a:avLst/>
          </a:prstGeom>
          <a:solidFill>
            <a:srgbClr val="503F97">
              <a:alpha val="50196"/>
            </a:srgbClr>
          </a:solidFill>
          <a:ln>
            <a:noFill/>
          </a:ln>
          <a:effectLst/>
        </p:spPr>
        <p:txBody>
          <a:bodyPr vert="horz" wrap="square" lIns="36576" tIns="36576" rIns="36576" bIns="36576" numCol="1" anchor="t" anchorCtr="0" compatLnSpc="1">
            <a:prstTxWarp prst="textNoShape">
              <a:avLst/>
            </a:prstTxWarp>
          </a:bodyPr>
          <a:lstStyle/>
          <a:p>
            <a:pPr defTabSz="914377" eaLnBrk="0" fontAlgn="base" hangingPunct="0">
              <a:spcBef>
                <a:spcPct val="0"/>
              </a:spcBef>
              <a:spcAft>
                <a:spcPct val="0"/>
              </a:spcAft>
            </a:pPr>
            <a:endParaRPr lang="en-US" altLang="en-US" sz="1200" dirty="0">
              <a:solidFill>
                <a:srgbClr val="503F97"/>
              </a:solidFill>
              <a:latin typeface="Georgia" panose="02040502050405020303" pitchFamily="18" charset="0"/>
            </a:endParaRPr>
          </a:p>
          <a:p>
            <a:pPr defTabSz="914377" eaLnBrk="0" fontAlgn="base" hangingPunct="0">
              <a:spcBef>
                <a:spcPct val="0"/>
              </a:spcBef>
              <a:spcAft>
                <a:spcPct val="0"/>
              </a:spcAft>
            </a:pPr>
            <a:endParaRPr lang="en-US" altLang="en-US" sz="1200" dirty="0">
              <a:solidFill>
                <a:srgbClr val="503F97"/>
              </a:solidFill>
              <a:latin typeface="Georgia" panose="02040502050405020303" pitchFamily="18" charset="0"/>
            </a:endParaRPr>
          </a:p>
          <a:p>
            <a:pPr defTabSz="914377" eaLnBrk="0" fontAlgn="base" hangingPunct="0">
              <a:spcBef>
                <a:spcPct val="0"/>
              </a:spcBef>
              <a:spcAft>
                <a:spcPct val="0"/>
              </a:spcAft>
            </a:pPr>
            <a:endParaRPr lang="en-US" altLang="en-US" sz="1000" dirty="0">
              <a:solidFill>
                <a:srgbClr val="503F97"/>
              </a:solidFill>
              <a:latin typeface="Georgia" panose="02040502050405020303" pitchFamily="18" charset="0"/>
            </a:endParaRPr>
          </a:p>
          <a:p>
            <a:pPr defTabSz="914377" eaLnBrk="0" fontAlgn="base" hangingPunct="0">
              <a:spcBef>
                <a:spcPct val="0"/>
              </a:spcBef>
              <a:spcAft>
                <a:spcPct val="0"/>
              </a:spcAft>
            </a:pPr>
            <a:endParaRPr lang="en-US" altLang="en-US" dirty="0">
              <a:solidFill>
                <a:srgbClr val="503F97"/>
              </a:solidFill>
              <a:latin typeface="Arial" panose="020B0604020202020204" pitchFamily="34" charset="0"/>
            </a:endParaRPr>
          </a:p>
        </p:txBody>
      </p:sp>
      <p:sp>
        <p:nvSpPr>
          <p:cNvPr id="24" name="Content Placeholder 2"/>
          <p:cNvSpPr txBox="1">
            <a:spLocks/>
          </p:cNvSpPr>
          <p:nvPr/>
        </p:nvSpPr>
        <p:spPr>
          <a:xfrm>
            <a:off x="503208" y="1647483"/>
            <a:ext cx="5542509" cy="3917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891" indent="-342891"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Obesity, Nutrition, Physical Activity, Built Environment</a:t>
            </a:r>
          </a:p>
          <a:p>
            <a:pPr marL="342891" indent="-342891"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Cancer Prevention and Control</a:t>
            </a:r>
          </a:p>
          <a:p>
            <a:pPr marL="342891" indent="-342891"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Chronic Disease Management and Control</a:t>
            </a:r>
          </a:p>
          <a:p>
            <a:pPr marL="342891" indent="-342891"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Community Health</a:t>
            </a:r>
          </a:p>
          <a:p>
            <a:pPr marL="342891" indent="-342891"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Health Communications</a:t>
            </a:r>
          </a:p>
        </p:txBody>
      </p:sp>
      <p:pic>
        <p:nvPicPr>
          <p:cNvPr id="25" name="Picture 4" descr="pic1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17" t="9213" r="21987" b="9213"/>
          <a:stretch/>
        </p:blipFill>
        <p:spPr bwMode="auto">
          <a:xfrm>
            <a:off x="9026648" y="1566223"/>
            <a:ext cx="2769569" cy="201168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0"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469" y="3682667"/>
            <a:ext cx="2766376" cy="2011680"/>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8577"/>
          <a:stretch/>
        </p:blipFill>
        <p:spPr>
          <a:xfrm>
            <a:off x="9026647" y="3709037"/>
            <a:ext cx="2768903" cy="2011680"/>
          </a:xfrm>
          <a:prstGeom prst="rect">
            <a:avLst/>
          </a:prstGeom>
        </p:spPr>
      </p:pic>
      <p:pic>
        <p:nvPicPr>
          <p:cNvPr id="28" name="Picture 2" descr="UPenn researchers are developing and testing campaign messages to reduce indoor and outdoor UV exposure among adults ages 18-4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7949"/>
          <a:stretch/>
        </p:blipFill>
        <p:spPr bwMode="auto">
          <a:xfrm>
            <a:off x="6061470" y="1560856"/>
            <a:ext cx="2766207"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10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41061"/>
            <a:ext cx="12192000" cy="1325563"/>
          </a:xfrm>
          <a:prstGeom prst="rect">
            <a:avLst/>
          </a:prstGeom>
          <a:solidFill>
            <a:srgbClr val="006CA2">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28601" y="365125"/>
            <a:ext cx="8223428" cy="1325563"/>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The Impact of Healthy Food Marketing Strategies in Supermarkets</a:t>
            </a:r>
            <a:endParaRPr lang="en-US" sz="3000" dirty="0">
              <a:solidFill>
                <a:schemeClr val="bg1"/>
              </a:solidFill>
              <a:latin typeface="Arial" panose="020B0604020202020204" pitchFamily="34" charset="0"/>
              <a:cs typeface="Arial" panose="020B0604020202020204" pitchFamily="34" charset="0"/>
            </a:endParaRPr>
          </a:p>
        </p:txBody>
      </p:sp>
      <p:pic>
        <p:nvPicPr>
          <p:cNvPr id="4" name="Picture 6" descr="Image result for grocery shoppi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804" t="376" r="47907" b="376"/>
          <a:stretch/>
        </p:blipFill>
        <p:spPr bwMode="auto">
          <a:xfrm>
            <a:off x="8452029" y="0"/>
            <a:ext cx="373997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977" y="1774912"/>
            <a:ext cx="7862025" cy="4193456"/>
          </a:xfrm>
          <a:prstGeom prst="rect">
            <a:avLst/>
          </a:prstGeom>
          <a:noFill/>
        </p:spPr>
        <p:txBody>
          <a:bodyPr wrap="square" rtlCol="0">
            <a:spAutoFit/>
          </a:bodyPr>
          <a:lstStyle/>
          <a:p>
            <a:pPr>
              <a:spcAft>
                <a:spcPts val="600"/>
              </a:spcAft>
              <a:buSzPct val="150000"/>
            </a:pPr>
            <a:r>
              <a:rPr lang="en-US" sz="2200" b="1" dirty="0">
                <a:latin typeface="Arial" panose="020B0604020202020204" pitchFamily="34" charset="0"/>
                <a:cs typeface="Arial" panose="020B0604020202020204" pitchFamily="34" charset="0"/>
              </a:rPr>
              <a:t>Goal: </a:t>
            </a:r>
            <a:r>
              <a:rPr lang="en-US" sz="2200" dirty="0">
                <a:latin typeface="Arial" panose="020B0604020202020204" pitchFamily="34" charset="0"/>
                <a:cs typeface="Arial" panose="020B0604020202020204" pitchFamily="34" charset="0"/>
              </a:rPr>
              <a:t>To increase the sales of healthier target items with implementation of marketing strategies for </a:t>
            </a:r>
            <a:r>
              <a:rPr lang="en-US" sz="2200" dirty="0" smtClean="0">
                <a:latin typeface="Arial" panose="020B0604020202020204" pitchFamily="34" charset="0"/>
                <a:cs typeface="Arial" panose="020B0604020202020204" pitchFamily="34" charset="0"/>
              </a:rPr>
              <a:t>18 </a:t>
            </a:r>
            <a:r>
              <a:rPr lang="en-US" sz="2200" dirty="0">
                <a:latin typeface="Arial" panose="020B0604020202020204" pitchFamily="34" charset="0"/>
                <a:cs typeface="Arial" panose="020B0604020202020204" pitchFamily="34" charset="0"/>
              </a:rPr>
              <a:t>months in 16 intervention stores in a randomized, controlled trial in disadvantaged neighborhoods in the Philadelphia metro </a:t>
            </a:r>
            <a:r>
              <a:rPr lang="en-US" sz="2200" dirty="0" smtClean="0">
                <a:latin typeface="Arial" panose="020B0604020202020204" pitchFamily="34" charset="0"/>
                <a:cs typeface="Arial" panose="020B0604020202020204" pitchFamily="34" charset="0"/>
              </a:rPr>
              <a:t>area</a:t>
            </a:r>
          </a:p>
          <a:p>
            <a:pPr>
              <a:spcAft>
                <a:spcPts val="600"/>
              </a:spcAft>
              <a:buSzPct val="150000"/>
            </a:pPr>
            <a:endParaRPr lang="en-US" sz="1050" dirty="0">
              <a:latin typeface="Arial" panose="020B0604020202020204" pitchFamily="34" charset="0"/>
              <a:cs typeface="Arial" panose="020B0604020202020204" pitchFamily="34" charset="0"/>
            </a:endParaRPr>
          </a:p>
          <a:p>
            <a:pPr>
              <a:spcAft>
                <a:spcPts val="1800"/>
              </a:spcAft>
              <a:buSzPct val="150000"/>
            </a:pPr>
            <a:r>
              <a:rPr lang="en-US" sz="2200" dirty="0">
                <a:latin typeface="Arial" panose="020B0604020202020204" pitchFamily="34" charset="0"/>
                <a:cs typeface="Arial" panose="020B0604020202020204" pitchFamily="34" charset="0"/>
              </a:rPr>
              <a:t>Food marketing interventions using the </a:t>
            </a:r>
            <a:r>
              <a:rPr lang="en-US" sz="2200" b="1" u="sng" dirty="0">
                <a:latin typeface="Arial" panose="020B0604020202020204" pitchFamily="34" charset="0"/>
                <a:cs typeface="Arial" panose="020B0604020202020204" pitchFamily="34" charset="0"/>
              </a:rPr>
              <a:t>4 P’s of marketing</a:t>
            </a:r>
            <a:r>
              <a:rPr lang="en-US" sz="2200" dirty="0">
                <a:latin typeface="Arial" panose="020B0604020202020204" pitchFamily="34" charset="0"/>
                <a:cs typeface="Arial" panose="020B0604020202020204" pitchFamily="34" charset="0"/>
              </a:rPr>
              <a:t> can increase sales of healthier foods </a:t>
            </a:r>
          </a:p>
          <a:p>
            <a:pPr marL="1371566" lvl="2" indent="-457189">
              <a:spcAft>
                <a:spcPts val="600"/>
              </a:spcAft>
              <a:buSzPct val="100000"/>
              <a:buFont typeface="+mj-lt"/>
              <a:buAutoNum type="arabicPeriod"/>
            </a:pPr>
            <a:r>
              <a:rPr lang="en-US" sz="2000" dirty="0">
                <a:latin typeface="Arial" panose="020B0604020202020204" pitchFamily="34" charset="0"/>
                <a:cs typeface="Arial" panose="020B0604020202020204" pitchFamily="34" charset="0"/>
              </a:rPr>
              <a:t>Product</a:t>
            </a:r>
          </a:p>
          <a:p>
            <a:pPr marL="1371566" lvl="2" indent="-457189">
              <a:spcAft>
                <a:spcPts val="600"/>
              </a:spcAft>
              <a:buSzPct val="100000"/>
              <a:buFont typeface="+mj-lt"/>
              <a:buAutoNum type="arabicPeriod"/>
            </a:pPr>
            <a:r>
              <a:rPr lang="en-US" sz="2000" dirty="0">
                <a:latin typeface="Arial" panose="020B0604020202020204" pitchFamily="34" charset="0"/>
                <a:cs typeface="Arial" panose="020B0604020202020204" pitchFamily="34" charset="0"/>
              </a:rPr>
              <a:t>Price</a:t>
            </a:r>
          </a:p>
          <a:p>
            <a:pPr marL="1371566" lvl="2" indent="-457189">
              <a:spcAft>
                <a:spcPts val="600"/>
              </a:spcAft>
              <a:buSzPct val="100000"/>
              <a:buFont typeface="+mj-lt"/>
              <a:buAutoNum type="arabicPeriod"/>
            </a:pPr>
            <a:r>
              <a:rPr lang="en-US" sz="2000" dirty="0">
                <a:latin typeface="Arial" panose="020B0604020202020204" pitchFamily="34" charset="0"/>
                <a:cs typeface="Arial" panose="020B0604020202020204" pitchFamily="34" charset="0"/>
              </a:rPr>
              <a:t>Placement</a:t>
            </a:r>
          </a:p>
          <a:p>
            <a:pPr marL="1371566" lvl="2" indent="-457189">
              <a:spcAft>
                <a:spcPts val="600"/>
              </a:spcAft>
              <a:buSzPct val="100000"/>
              <a:buFont typeface="+mj-lt"/>
              <a:buAutoNum type="arabicPeriod"/>
            </a:pPr>
            <a:r>
              <a:rPr lang="en-US" sz="2000" dirty="0">
                <a:latin typeface="Arial" panose="020B0604020202020204" pitchFamily="34" charset="0"/>
                <a:cs typeface="Arial" panose="020B0604020202020204" pitchFamily="34" charset="0"/>
              </a:rPr>
              <a:t>Promotion</a:t>
            </a:r>
          </a:p>
        </p:txBody>
      </p:sp>
      <p:sp>
        <p:nvSpPr>
          <p:cNvPr id="7" name="Rectangle 6"/>
          <p:cNvSpPr/>
          <p:nvPr/>
        </p:nvSpPr>
        <p:spPr>
          <a:xfrm>
            <a:off x="962525" y="5118612"/>
            <a:ext cx="2466475" cy="8016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73845" y="6227873"/>
            <a:ext cx="8313053" cy="369332"/>
          </a:xfrm>
          <a:prstGeom prst="rect">
            <a:avLst/>
          </a:prstGeom>
          <a:noFill/>
        </p:spPr>
        <p:txBody>
          <a:bodyPr wrap="square" rtlCol="0">
            <a:spAutoFit/>
          </a:bodyPr>
          <a:lstStyle/>
          <a:p>
            <a:pPr algn="ctr"/>
            <a:r>
              <a:rPr lang="en-US" i="1" dirty="0" smtClean="0">
                <a:latin typeface="Arial" panose="020B0604020202020204" pitchFamily="34" charset="0"/>
                <a:cs typeface="Arial" panose="020B0604020202020204" pitchFamily="34" charset="0"/>
              </a:rPr>
              <a:t>GRANT ENDED IN AUGUST 2019; COMPLETING DATA ANALYSIS</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89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694" t="1949" r="1257"/>
          <a:stretch/>
        </p:blipFill>
        <p:spPr>
          <a:xfrm>
            <a:off x="2324694" y="1"/>
            <a:ext cx="7774823" cy="6858000"/>
          </a:xfrm>
          <a:prstGeom prst="rect">
            <a:avLst/>
          </a:prstGeom>
        </p:spPr>
      </p:pic>
      <p:sp>
        <p:nvSpPr>
          <p:cNvPr id="4" name="TextBox 3"/>
          <p:cNvSpPr txBox="1"/>
          <p:nvPr/>
        </p:nvSpPr>
        <p:spPr>
          <a:xfrm>
            <a:off x="8730425" y="2971800"/>
            <a:ext cx="1828800" cy="1046440"/>
          </a:xfrm>
          <a:prstGeom prst="rect">
            <a:avLst/>
          </a:prstGeom>
          <a:solidFill>
            <a:schemeClr val="bg1">
              <a:lumMod val="85000"/>
            </a:schemeClr>
          </a:solidFill>
          <a:ln>
            <a:solidFill>
              <a:schemeClr val="tx1">
                <a:lumMod val="85000"/>
                <a:lumOff val="15000"/>
              </a:schemeClr>
            </a:solidFill>
          </a:ln>
        </p:spPr>
        <p:txBody>
          <a:bodyPr wrap="square" rtlCol="0">
            <a:spAutoFit/>
          </a:bodyPr>
          <a:lstStyle/>
          <a:p>
            <a:pPr>
              <a:spcBef>
                <a:spcPts val="600"/>
              </a:spcBef>
              <a:spcAft>
                <a:spcPts val="600"/>
              </a:spcAft>
            </a:pPr>
            <a:r>
              <a:rPr lang="en-US" sz="1400" b="1" u="sng" dirty="0">
                <a:latin typeface="Arial" panose="020B0604020202020204" pitchFamily="34" charset="0"/>
                <a:cs typeface="Arial" panose="020B0604020202020204" pitchFamily="34" charset="0"/>
              </a:rPr>
              <a:t>Key:</a:t>
            </a:r>
          </a:p>
          <a:p>
            <a:pPr>
              <a:spcBef>
                <a:spcPts val="600"/>
              </a:spcBef>
              <a:spcAft>
                <a:spcPts val="600"/>
              </a:spcAft>
            </a:pP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Control Store</a:t>
            </a:r>
          </a:p>
          <a:p>
            <a:pPr>
              <a:spcBef>
                <a:spcPts val="600"/>
              </a:spcBef>
              <a:spcAft>
                <a:spcPts val="600"/>
              </a:spcAft>
            </a:pPr>
            <a:r>
              <a:rPr lang="en-US" sz="1400" dirty="0">
                <a:latin typeface="Arial" panose="020B0604020202020204" pitchFamily="34" charset="0"/>
                <a:cs typeface="Arial" panose="020B0604020202020204" pitchFamily="34" charset="0"/>
              </a:rPr>
              <a:t>     Intervention Store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6624" y="3371195"/>
            <a:ext cx="228600" cy="24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6624" y="3727295"/>
            <a:ext cx="216408" cy="248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600200" y="87298"/>
            <a:ext cx="3657600" cy="584775"/>
          </a:xfrm>
          <a:prstGeom prst="rect">
            <a:avLst/>
          </a:prstGeom>
          <a:solidFill>
            <a:schemeClr val="bg1">
              <a:lumMod val="85000"/>
            </a:schemeClr>
          </a:solidFill>
          <a:ln>
            <a:solidFill>
              <a:schemeClr val="tx1">
                <a:lumMod val="85000"/>
                <a:lumOff val="15000"/>
              </a:schemeClr>
            </a:solidFill>
          </a:ln>
        </p:spPr>
        <p:txBody>
          <a:bodyPr wrap="square" rtlCol="0">
            <a:spAutoFit/>
          </a:bodyPr>
          <a:lstStyle/>
          <a:p>
            <a:r>
              <a:rPr lang="en-US" sz="1600" b="1" u="sng" dirty="0">
                <a:latin typeface="Arial" panose="020B0604020202020204" pitchFamily="34" charset="0"/>
                <a:cs typeface="Arial" panose="020B0604020202020204" pitchFamily="34" charset="0"/>
              </a:rPr>
              <a:t>HRS2 Store Map: </a:t>
            </a:r>
          </a:p>
          <a:p>
            <a:r>
              <a:rPr lang="en-US" sz="1600" b="1" u="sng" dirty="0">
                <a:latin typeface="Arial" panose="020B0604020202020204" pitchFamily="34" charset="0"/>
                <a:cs typeface="Arial" panose="020B0604020202020204" pitchFamily="34" charset="0"/>
              </a:rPr>
              <a:t>Control vs. Intervention Stores</a:t>
            </a:r>
            <a:endParaRPr lang="en-US"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133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 y="367650"/>
            <a:ext cx="8229600" cy="424732"/>
          </a:xfrm>
          <a:prstGeom prst="rect">
            <a:avLst/>
          </a:prstGeom>
        </p:spPr>
        <p:txBody>
          <a:bodyPr vert="horz" lIns="91440" tIns="45720" rIns="91440" bIns="45720" rtlCol="0" anchor="t">
            <a:noAutofit/>
          </a:bodyPr>
          <a:lstStyle>
            <a:lvl1pPr defTabSz="914400">
              <a:lnSpc>
                <a:spcPct val="90000"/>
              </a:lnSpc>
              <a:spcBef>
                <a:spcPct val="0"/>
              </a:spcBef>
              <a:buNone/>
              <a:defRPr sz="2400" b="1">
                <a:solidFill>
                  <a:schemeClr val="accent6">
                    <a:lumMod val="75000"/>
                  </a:schemeClr>
                </a:solidFill>
                <a:latin typeface="Arial" panose="020B0604020202020204" pitchFamily="34" charset="0"/>
                <a:cs typeface="Arial" panose="020B0604020202020204" pitchFamily="34" charset="0"/>
              </a:defRPr>
            </a:lvl1pPr>
          </a:lstStyle>
          <a:p>
            <a:r>
              <a:rPr lang="en-US" sz="3600" dirty="0">
                <a:solidFill>
                  <a:schemeClr val="tx1"/>
                </a:solidFill>
              </a:rPr>
              <a:t>Implemented Intervention - Milk</a:t>
            </a:r>
          </a:p>
        </p:txBody>
      </p:sp>
      <p:grpSp>
        <p:nvGrpSpPr>
          <p:cNvPr id="14" name="Group 13"/>
          <p:cNvGrpSpPr/>
          <p:nvPr/>
        </p:nvGrpSpPr>
        <p:grpSpPr>
          <a:xfrm>
            <a:off x="6445143" y="1817695"/>
            <a:ext cx="4489523" cy="4022527"/>
            <a:chOff x="6372728" y="2740224"/>
            <a:chExt cx="4489523" cy="4022527"/>
          </a:xfrm>
        </p:grpSpPr>
        <p:sp>
          <p:nvSpPr>
            <p:cNvPr id="11" name="TextBox 10"/>
            <p:cNvSpPr txBox="1"/>
            <p:nvPr/>
          </p:nvSpPr>
          <p:spPr>
            <a:xfrm>
              <a:off x="7287128" y="2740224"/>
              <a:ext cx="28194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Intervention:</a:t>
              </a:r>
              <a:endParaRPr lang="en-US" sz="1600" b="1"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728" y="3057114"/>
              <a:ext cx="4489523" cy="37056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9420728" y="3810000"/>
              <a:ext cx="1219200" cy="2514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677528" y="3810000"/>
              <a:ext cx="2667000" cy="25146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1299410" y="1809625"/>
            <a:ext cx="4424071" cy="4000750"/>
            <a:chOff x="890336" y="909182"/>
            <a:chExt cx="4424071" cy="4000750"/>
          </a:xfrm>
        </p:grpSpPr>
        <p:sp>
          <p:nvSpPr>
            <p:cNvPr id="10" name="TextBox 9"/>
            <p:cNvSpPr txBox="1"/>
            <p:nvPr/>
          </p:nvSpPr>
          <p:spPr>
            <a:xfrm>
              <a:off x="1692671" y="909182"/>
              <a:ext cx="28194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Pre-Intervention:</a:t>
              </a:r>
              <a:endParaRPr lang="en-US" sz="1600" b="1" dirty="0">
                <a:latin typeface="Arial" panose="020B0604020202020204" pitchFamily="34" charset="0"/>
                <a:cs typeface="Arial" panose="020B0604020202020204" pitchFamily="34" charset="0"/>
              </a:endParaRPr>
            </a:p>
          </p:txBody>
        </p:sp>
        <p:grpSp>
          <p:nvGrpSpPr>
            <p:cNvPr id="8" name="Group 7"/>
            <p:cNvGrpSpPr/>
            <p:nvPr/>
          </p:nvGrpSpPr>
          <p:grpSpPr>
            <a:xfrm>
              <a:off x="890336" y="1216959"/>
              <a:ext cx="4424071" cy="3692973"/>
              <a:chOff x="890336" y="1216959"/>
              <a:chExt cx="4424071" cy="3692973"/>
            </a:xfrm>
          </p:grpSpPr>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338" y="1216959"/>
                <a:ext cx="4424069" cy="3692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890336" y="1905000"/>
                <a:ext cx="1371600" cy="2819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414336" y="1905000"/>
                <a:ext cx="2667000" cy="28194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414337" y="1905002"/>
                <a:ext cx="680156" cy="6237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14336" y="2551291"/>
                <a:ext cx="2667000" cy="217311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41058" y="1931293"/>
                <a:ext cx="1940279" cy="61999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8224813" y="320584"/>
            <a:ext cx="3755859" cy="747112"/>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rgbClr val="00B050"/>
                </a:solidFill>
                <a:latin typeface="Arial" panose="020B0604020202020204" pitchFamily="34" charset="0"/>
                <a:cs typeface="Arial" panose="020B0604020202020204" pitchFamily="34" charset="0"/>
              </a:rPr>
              <a:t>Target Product: </a:t>
            </a:r>
          </a:p>
          <a:p>
            <a:pPr algn="ctr"/>
            <a:r>
              <a:rPr lang="en-US" sz="2000" dirty="0" smtClean="0">
                <a:solidFill>
                  <a:srgbClr val="00B050"/>
                </a:solidFill>
                <a:latin typeface="Arial" panose="020B0604020202020204" pitchFamily="34" charset="0"/>
                <a:cs typeface="Arial" panose="020B0604020202020204" pitchFamily="34" charset="0"/>
              </a:rPr>
              <a:t>Lower Fat Milk (Skim, 1%, 2%)</a:t>
            </a:r>
            <a:endParaRPr lang="en-US"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12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77151"/>
            <a:ext cx="8229600" cy="424732"/>
          </a:xfrm>
          <a:prstGeom prst="rect">
            <a:avLst/>
          </a:prstGeom>
        </p:spPr>
        <p:txBody>
          <a:bodyPr vert="horz" lIns="91440" tIns="45720" rIns="91440" bIns="45720" rtlCol="0" anchor="t">
            <a:noAutofit/>
          </a:bodyPr>
          <a:lstStyle>
            <a:defPPr>
              <a:defRPr lang="en-US"/>
            </a:defPPr>
            <a:lvl1pPr defTabSz="914400">
              <a:lnSpc>
                <a:spcPct val="90000"/>
              </a:lnSpc>
              <a:spcBef>
                <a:spcPct val="0"/>
              </a:spcBef>
              <a:buNone/>
              <a:defRPr sz="2400" b="1">
                <a:solidFill>
                  <a:schemeClr val="accent6">
                    <a:lumMod val="75000"/>
                  </a:schemeClr>
                </a:solidFill>
                <a:latin typeface="Arial" panose="020B0604020202020204" pitchFamily="34" charset="0"/>
                <a:cs typeface="Arial" panose="020B0604020202020204" pitchFamily="34" charset="0"/>
              </a:defRPr>
            </a:lvl1pPr>
          </a:lstStyle>
          <a:p>
            <a:r>
              <a:rPr lang="en-US" sz="3600" dirty="0">
                <a:solidFill>
                  <a:schemeClr val="tx1"/>
                </a:solidFill>
              </a:rPr>
              <a:t>Implemented Intervention - Bread</a:t>
            </a:r>
          </a:p>
        </p:txBody>
      </p:sp>
      <p:sp>
        <p:nvSpPr>
          <p:cNvPr id="8" name="TextBox 7"/>
          <p:cNvSpPr txBox="1"/>
          <p:nvPr/>
        </p:nvSpPr>
        <p:spPr>
          <a:xfrm>
            <a:off x="2362200" y="838202"/>
            <a:ext cx="28194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Pre-Intervention:</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7010399" y="863602"/>
            <a:ext cx="28194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Intervention:</a:t>
            </a:r>
            <a:endParaRPr lang="en-US" sz="1600" b="1" dirty="0">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03549" y="2085148"/>
            <a:ext cx="5633103" cy="3853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011" y="1159713"/>
            <a:ext cx="3921383" cy="5668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rot="20028066">
            <a:off x="1466753" y="3921497"/>
            <a:ext cx="4619103" cy="2417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648200" y="2590800"/>
            <a:ext cx="1143000" cy="6858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248400" y="2590800"/>
            <a:ext cx="3810000" cy="18288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20293509">
            <a:off x="6127549" y="4965074"/>
            <a:ext cx="4357767" cy="15066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610600" y="86234"/>
            <a:ext cx="3450862" cy="776456"/>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rgbClr val="00B050"/>
                </a:solidFill>
                <a:latin typeface="Arial" panose="020B0604020202020204" pitchFamily="34" charset="0"/>
                <a:cs typeface="Arial" panose="020B0604020202020204" pitchFamily="34" charset="0"/>
              </a:rPr>
              <a:t>Target Product: </a:t>
            </a:r>
          </a:p>
          <a:p>
            <a:pPr algn="ctr"/>
            <a:r>
              <a:rPr lang="en-US" sz="2000" dirty="0" smtClean="0">
                <a:solidFill>
                  <a:srgbClr val="00B050"/>
                </a:solidFill>
                <a:latin typeface="Arial" panose="020B0604020202020204" pitchFamily="34" charset="0"/>
                <a:cs typeface="Arial" panose="020B0604020202020204" pitchFamily="34" charset="0"/>
              </a:rPr>
              <a:t>100% Whole Wheat Bread</a:t>
            </a:r>
            <a:endParaRPr lang="en-US"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8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64" y="302008"/>
            <a:ext cx="12192000" cy="1186950"/>
          </a:xfrm>
          <a:prstGeom prst="rect">
            <a:avLst/>
          </a:prstGeom>
          <a:solidFill>
            <a:srgbClr val="006CA2">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28601" y="302008"/>
            <a:ext cx="11740326" cy="1325563"/>
          </a:xfrm>
        </p:spPr>
        <p:txBody>
          <a:bodyPr>
            <a:normAutofit/>
          </a:bodyPr>
          <a:lstStyle/>
          <a:p>
            <a:pPr lvl="0"/>
            <a:r>
              <a:rPr lang="en-US" sz="3000" b="1" dirty="0">
                <a:solidFill>
                  <a:schemeClr val="bg1"/>
                </a:solidFill>
                <a:latin typeface="Helvetica" pitchFamily="34" charset="0"/>
              </a:rPr>
              <a:t>Availability and price of beverages in Philadelphia and the surrounding area before the 2017 Philadelphia Beverage Tax  </a:t>
            </a:r>
            <a:endParaRPr lang="en-US" sz="3000" b="1" dirty="0">
              <a:solidFill>
                <a:schemeClr val="bg1"/>
              </a:solidFill>
              <a:latin typeface="Helvetica" pitchFamily="34" charset="0"/>
            </a:endParaRPr>
          </a:p>
        </p:txBody>
      </p:sp>
      <p:sp>
        <p:nvSpPr>
          <p:cNvPr id="5" name="TextBox 4"/>
          <p:cNvSpPr txBox="1"/>
          <p:nvPr/>
        </p:nvSpPr>
        <p:spPr>
          <a:xfrm>
            <a:off x="174562" y="1562936"/>
            <a:ext cx="11794365" cy="2345257"/>
          </a:xfrm>
          <a:prstGeom prst="rect">
            <a:avLst/>
          </a:prstGeom>
          <a:noFill/>
        </p:spPr>
        <p:txBody>
          <a:bodyPr wrap="square" rtlCol="0">
            <a:spAutoFit/>
          </a:bodyPr>
          <a:lstStyle/>
          <a:p>
            <a:pPr lvl="0">
              <a:lnSpc>
                <a:spcPct val="110000"/>
              </a:lnSpc>
              <a:spcAft>
                <a:spcPts val="600"/>
              </a:spcAft>
              <a:defRPr/>
            </a:pPr>
            <a:r>
              <a:rPr lang="en-US" sz="2400" b="1" kern="0" dirty="0" smtClean="0">
                <a:solidFill>
                  <a:sysClr val="windowText" lastClr="000000"/>
                </a:solidFill>
                <a:latin typeface="Arial" panose="020B0604020202020204" pitchFamily="34" charset="0"/>
                <a:cs typeface="Arial" panose="020B0604020202020204" pitchFamily="34" charset="0"/>
              </a:rPr>
              <a:t>Goal: </a:t>
            </a:r>
            <a:r>
              <a:rPr lang="en-US" sz="2400" kern="0" dirty="0" smtClean="0">
                <a:solidFill>
                  <a:sysClr val="windowText" lastClr="000000"/>
                </a:solidFill>
                <a:latin typeface="Arial" panose="020B0604020202020204" pitchFamily="34" charset="0"/>
                <a:cs typeface="Arial" panose="020B0604020202020204" pitchFamily="34" charset="0"/>
              </a:rPr>
              <a:t>To </a:t>
            </a:r>
            <a:r>
              <a:rPr lang="en-US" sz="2400" kern="0" dirty="0">
                <a:solidFill>
                  <a:sysClr val="windowText" lastClr="000000"/>
                </a:solidFill>
                <a:latin typeface="Arial" panose="020B0604020202020204" pitchFamily="34" charset="0"/>
                <a:cs typeface="Arial" panose="020B0604020202020204" pitchFamily="34" charset="0"/>
              </a:rPr>
              <a:t>evaluate the availability and price of beverages in Philadelphia and two adjacent counties before the enactment of the Philadelphia Beverage Tax. </a:t>
            </a:r>
            <a:endParaRPr lang="en-US" sz="2400" kern="0" dirty="0" smtClean="0">
              <a:solidFill>
                <a:sysClr val="windowText" lastClr="000000"/>
              </a:solidFill>
              <a:latin typeface="Arial" panose="020B0604020202020204" pitchFamily="34" charset="0"/>
              <a:cs typeface="Arial" panose="020B0604020202020204" pitchFamily="34" charset="0"/>
            </a:endParaRPr>
          </a:p>
          <a:p>
            <a:pPr lvl="0">
              <a:lnSpc>
                <a:spcPct val="110000"/>
              </a:lnSpc>
              <a:spcAft>
                <a:spcPts val="600"/>
              </a:spcAft>
              <a:defRPr/>
            </a:pPr>
            <a:endParaRPr lang="en-US" sz="400" kern="0" dirty="0">
              <a:solidFill>
                <a:sysClr val="windowText" lastClr="000000"/>
              </a:solidFill>
              <a:latin typeface="Arial" panose="020B0604020202020204" pitchFamily="34" charset="0"/>
              <a:cs typeface="Arial" panose="020B0604020202020204" pitchFamily="34" charset="0"/>
            </a:endParaRPr>
          </a:p>
          <a:p>
            <a:pPr lvl="0">
              <a:lnSpc>
                <a:spcPct val="110000"/>
              </a:lnSpc>
              <a:spcAft>
                <a:spcPts val="600"/>
              </a:spcAft>
              <a:defRPr/>
            </a:pPr>
            <a:r>
              <a:rPr lang="en-US" sz="2400" kern="0" dirty="0" smtClean="0">
                <a:solidFill>
                  <a:sysClr val="windowText" lastClr="000000"/>
                </a:solidFill>
                <a:latin typeface="Arial" panose="020B0604020202020204" pitchFamily="34" charset="0"/>
                <a:cs typeface="Arial" panose="020B0604020202020204" pitchFamily="34" charset="0"/>
              </a:rPr>
              <a:t>Evaluated beverages in 130 stores and 135 restaurants in Philadelphia, Montgomery, and Delaware counties in August and September 2016 and then again in January 2017, after the beverage tax went into affect. </a:t>
            </a:r>
            <a:endParaRPr lang="en-US" sz="2400" kern="0" dirty="0">
              <a:solidFill>
                <a:sysClr val="windowText" lastClr="000000"/>
              </a:solidFill>
              <a:latin typeface="Arial" panose="020B0604020202020204" pitchFamily="34" charset="0"/>
              <a:cs typeface="Arial" panose="020B0604020202020204" pitchFamily="34" charset="0"/>
            </a:endParaRPr>
          </a:p>
        </p:txBody>
      </p:sp>
      <p:pic>
        <p:nvPicPr>
          <p:cNvPr id="9" name="Picture 2" descr="http://media.philly.com/images/800*533/SE1SODA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020" y="4111326"/>
            <a:ext cx="3293898"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edia.philly.com/images/800*533/thank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5984" y="4111326"/>
            <a:ext cx="3293898"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49.tinypic.com/358e0qa.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28232" y="4111326"/>
            <a:ext cx="3901438" cy="21945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4562" y="6420609"/>
            <a:ext cx="11740325" cy="369332"/>
          </a:xfrm>
          <a:prstGeom prst="rect">
            <a:avLst/>
          </a:prstGeom>
          <a:noFill/>
        </p:spPr>
        <p:txBody>
          <a:bodyPr wrap="square" rtlCol="0">
            <a:spAutoFit/>
          </a:bodyPr>
          <a:lstStyle/>
          <a:p>
            <a:pPr algn="ctr"/>
            <a:r>
              <a:rPr lang="en-US" i="1" dirty="0" smtClean="0">
                <a:latin typeface="Arial" panose="020B0604020202020204" pitchFamily="34" charset="0"/>
                <a:cs typeface="Arial" panose="020B0604020202020204" pitchFamily="34" charset="0"/>
              </a:rPr>
              <a:t>EXPLORATORY RESEARCH, NOT GRANT FUNDED </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70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11" t="11286" r="5011" b="10385"/>
          <a:stretch/>
        </p:blipFill>
        <p:spPr>
          <a:xfrm>
            <a:off x="2863516" y="-81936"/>
            <a:ext cx="6160168" cy="6939936"/>
          </a:xfrm>
        </p:spPr>
      </p:pic>
      <p:sp>
        <p:nvSpPr>
          <p:cNvPr id="6" name="Rectangle 5"/>
          <p:cNvSpPr/>
          <p:nvPr/>
        </p:nvSpPr>
        <p:spPr>
          <a:xfrm>
            <a:off x="6689556" y="3898232"/>
            <a:ext cx="2418348" cy="2959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9757" t="57287" r="7213" b="5573"/>
          <a:stretch/>
        </p:blipFill>
        <p:spPr>
          <a:xfrm>
            <a:off x="7747794" y="2779296"/>
            <a:ext cx="2720219" cy="3958389"/>
          </a:xfrm>
          <a:prstGeom prst="rect">
            <a:avLst/>
          </a:prstGeom>
        </p:spPr>
      </p:pic>
    </p:spTree>
    <p:extLst>
      <p:ext uri="{BB962C8B-B14F-4D97-AF65-F5344CB8AC3E}">
        <p14:creationId xmlns:p14="http://schemas.microsoft.com/office/powerpoint/2010/main" val="2338547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4304</TotalTime>
  <Words>571</Words>
  <Application>Microsoft Office PowerPoint</Application>
  <PresentationFormat>Widescreen</PresentationFormat>
  <Paragraphs>83</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(heading)</vt:lpstr>
      <vt:lpstr>Calibri</vt:lpstr>
      <vt:lpstr>Calibri Light</vt:lpstr>
      <vt:lpstr>Georgia</vt:lpstr>
      <vt:lpstr>Helvetica</vt:lpstr>
      <vt:lpstr>Times New Roman</vt:lpstr>
      <vt:lpstr>Office Theme</vt:lpstr>
      <vt:lpstr>                                                                                                                                            </vt:lpstr>
      <vt:lpstr>Our Team</vt:lpstr>
      <vt:lpstr>Our Research</vt:lpstr>
      <vt:lpstr>The Impact of Healthy Food Marketing Strategies in Supermarkets</vt:lpstr>
      <vt:lpstr>PowerPoint Presentation</vt:lpstr>
      <vt:lpstr>PowerPoint Presentation</vt:lpstr>
      <vt:lpstr>PowerPoint Presentation</vt:lpstr>
      <vt:lpstr>Availability and price of beverages in Philadelphia and the surrounding area before the 2017 Philadelphia Beverage Tax  </vt:lpstr>
      <vt:lpstr>PowerPoint Presentation</vt:lpstr>
      <vt:lpstr>Impact of Real-Time Incentives on Fruit and Vegetable Purchases and Diet</vt:lpstr>
      <vt:lpstr>Evaluating a Ban of Common Sunscreen Ingredients in Hawaii: Behavioral, Consumer, and Marine Environment Perspectives </vt:lpstr>
      <vt:lpstr>PowerPoint Presentation</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Sarah Green</dc:creator>
  <cp:lastModifiedBy>Sarah Green</cp:lastModifiedBy>
  <cp:revision>13</cp:revision>
  <dcterms:created xsi:type="dcterms:W3CDTF">2019-10-11T14:13:14Z</dcterms:created>
  <dcterms:modified xsi:type="dcterms:W3CDTF">2019-10-14T13:57:38Z</dcterms:modified>
</cp:coreProperties>
</file>