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74" r:id="rId3"/>
    <p:sldId id="281" r:id="rId4"/>
    <p:sldId id="275" r:id="rId5"/>
    <p:sldId id="282" r:id="rId6"/>
    <p:sldId id="276" r:id="rId7"/>
    <p:sldId id="260" r:id="rId8"/>
    <p:sldId id="280"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3171"/>
    <a:srgbClr val="E20808"/>
    <a:srgbClr val="436BBB"/>
    <a:srgbClr val="FFEDE5"/>
    <a:srgbClr val="E3F3D1"/>
    <a:srgbClr val="FFFC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602" autoAdjust="0"/>
    <p:restoredTop sz="75597" autoAdjust="0"/>
  </p:normalViewPr>
  <p:slideViewPr>
    <p:cSldViewPr>
      <p:cViewPr varScale="1">
        <p:scale>
          <a:sx n="115" d="100"/>
          <a:sy n="115" d="100"/>
        </p:scale>
        <p:origin x="1116" y="108"/>
      </p:cViewPr>
      <p:guideLst>
        <p:guide orient="horz" pos="2160"/>
        <p:guide pos="2880"/>
      </p:guideLst>
    </p:cSldViewPr>
  </p:slideViewPr>
  <p:outlineViewPr>
    <p:cViewPr>
      <p:scale>
        <a:sx n="33" d="100"/>
        <a:sy n="33" d="100"/>
      </p:scale>
      <p:origin x="30" y="576"/>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hyperlink" Target="https://www.peoplematters.in/article/employee-relations/3-ways-to-get-corrective-feedback-from-your-boss-18183" TargetMode="External"/><Relationship Id="rId3" Type="http://schemas.openxmlformats.org/officeDocument/2006/relationships/image" Target="../media/image7.jpeg"/><Relationship Id="rId7" Type="http://schemas.openxmlformats.org/officeDocument/2006/relationships/image" Target="../media/image9.jpg"/><Relationship Id="rId2" Type="http://schemas.openxmlformats.org/officeDocument/2006/relationships/hyperlink" Target="https://pixabay.com/en/hiring-recruitment-job-hire-1977803/" TargetMode="External"/><Relationship Id="rId1" Type="http://schemas.openxmlformats.org/officeDocument/2006/relationships/image" Target="../media/image6.jpg"/><Relationship Id="rId6" Type="http://schemas.openxmlformats.org/officeDocument/2006/relationships/hyperlink" Target="https://pxhere.com/en/photo/1585019" TargetMode="External"/><Relationship Id="rId5" Type="http://schemas.openxmlformats.org/officeDocument/2006/relationships/image" Target="../media/image8.jpeg"/><Relationship Id="rId4" Type="http://schemas.openxmlformats.org/officeDocument/2006/relationships/hyperlink" Target="https://www.peoplematters.in/blog/recruitment/the-on-boarding-from-hell-a-two-sided-coin-16789" TargetMode="External"/></Relationships>
</file>

<file path=ppt/diagrams/_rels/drawing1.xml.rels><?xml version="1.0" encoding="UTF-8" standalone="yes"?>
<Relationships xmlns="http://schemas.openxmlformats.org/package/2006/relationships"><Relationship Id="rId8" Type="http://schemas.openxmlformats.org/officeDocument/2006/relationships/hyperlink" Target="https://www.peoplematters.in/article/employee-relations/3-ways-to-get-corrective-feedback-from-your-boss-18183" TargetMode="External"/><Relationship Id="rId3" Type="http://schemas.openxmlformats.org/officeDocument/2006/relationships/image" Target="../media/image7.jpeg"/><Relationship Id="rId7" Type="http://schemas.openxmlformats.org/officeDocument/2006/relationships/image" Target="../media/image9.jpg"/><Relationship Id="rId2" Type="http://schemas.openxmlformats.org/officeDocument/2006/relationships/hyperlink" Target="https://pixabay.com/en/hiring-recruitment-job-hire-1977803/" TargetMode="External"/><Relationship Id="rId1" Type="http://schemas.openxmlformats.org/officeDocument/2006/relationships/image" Target="../media/image6.jpg"/><Relationship Id="rId6" Type="http://schemas.openxmlformats.org/officeDocument/2006/relationships/hyperlink" Target="https://pxhere.com/en/photo/1585019" TargetMode="External"/><Relationship Id="rId5" Type="http://schemas.openxmlformats.org/officeDocument/2006/relationships/image" Target="../media/image8.jpeg"/><Relationship Id="rId4" Type="http://schemas.openxmlformats.org/officeDocument/2006/relationships/hyperlink" Target="https://www.peoplematters.in/blog/recruitment/the-on-boarding-from-hell-a-two-sided-coin-16789"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C0CAD3-173B-446E-8105-C1A2EE9D8BAF}" type="doc">
      <dgm:prSet loTypeId="urn:microsoft.com/office/officeart/2005/8/layout/pList2" loCatId="list" qsTypeId="urn:microsoft.com/office/officeart/2005/8/quickstyle/simple1" qsCatId="simple" csTypeId="urn:microsoft.com/office/officeart/2005/8/colors/accent1_2" csCatId="accent1" phldr="1"/>
      <dgm:spPr/>
    </dgm:pt>
    <dgm:pt modelId="{3B508084-78F9-40B6-A2E2-952A98B09759}">
      <dgm:prSet phldrT="[Text]"/>
      <dgm:spPr>
        <a:solidFill>
          <a:srgbClr val="143171"/>
        </a:solidFill>
        <a:ln>
          <a:solidFill>
            <a:srgbClr val="E20808"/>
          </a:solidFill>
        </a:ln>
      </dgm:spPr>
      <dgm:t>
        <a:bodyPr/>
        <a:lstStyle/>
        <a:p>
          <a:r>
            <a:rPr lang="en-US" b="1" dirty="0"/>
            <a:t>Recruiting</a:t>
          </a:r>
        </a:p>
      </dgm:t>
    </dgm:pt>
    <dgm:pt modelId="{36657BF6-A607-4012-99A5-77A16A0E1AB8}" type="parTrans" cxnId="{63BDE5D4-2426-48C5-A2F6-B4A780B8D8EE}">
      <dgm:prSet/>
      <dgm:spPr/>
      <dgm:t>
        <a:bodyPr/>
        <a:lstStyle/>
        <a:p>
          <a:endParaRPr lang="en-US"/>
        </a:p>
      </dgm:t>
    </dgm:pt>
    <dgm:pt modelId="{8FA26AB8-BA83-4A75-BA0D-ED7160905244}" type="sibTrans" cxnId="{63BDE5D4-2426-48C5-A2F6-B4A780B8D8EE}">
      <dgm:prSet/>
      <dgm:spPr/>
      <dgm:t>
        <a:bodyPr/>
        <a:lstStyle/>
        <a:p>
          <a:endParaRPr lang="en-US"/>
        </a:p>
      </dgm:t>
    </dgm:pt>
    <dgm:pt modelId="{4ED5A1DF-751C-4974-8FD3-812EFFC12459}">
      <dgm:prSet phldrT="[Text]"/>
      <dgm:spPr>
        <a:solidFill>
          <a:srgbClr val="143171"/>
        </a:solidFill>
        <a:ln>
          <a:solidFill>
            <a:srgbClr val="E20808"/>
          </a:solidFill>
        </a:ln>
      </dgm:spPr>
      <dgm:t>
        <a:bodyPr/>
        <a:lstStyle/>
        <a:p>
          <a:r>
            <a:rPr lang="en-US" b="1" dirty="0"/>
            <a:t>Onboarding</a:t>
          </a:r>
        </a:p>
      </dgm:t>
    </dgm:pt>
    <dgm:pt modelId="{4A9AE0DB-C3DD-408B-90CB-94D68FF84820}" type="parTrans" cxnId="{396053AF-5793-4F82-821E-3BEED8ACEC92}">
      <dgm:prSet/>
      <dgm:spPr/>
      <dgm:t>
        <a:bodyPr/>
        <a:lstStyle/>
        <a:p>
          <a:endParaRPr lang="en-US"/>
        </a:p>
      </dgm:t>
    </dgm:pt>
    <dgm:pt modelId="{2318B1DB-F957-4C4D-AD65-85984FC35382}" type="sibTrans" cxnId="{396053AF-5793-4F82-821E-3BEED8ACEC92}">
      <dgm:prSet/>
      <dgm:spPr/>
      <dgm:t>
        <a:bodyPr/>
        <a:lstStyle/>
        <a:p>
          <a:endParaRPr lang="en-US"/>
        </a:p>
      </dgm:t>
    </dgm:pt>
    <dgm:pt modelId="{3218537C-AB09-4A6E-B244-83F1F5D36801}">
      <dgm:prSet phldrT="[Text]"/>
      <dgm:spPr>
        <a:solidFill>
          <a:srgbClr val="143171"/>
        </a:solidFill>
        <a:ln>
          <a:solidFill>
            <a:srgbClr val="E20808"/>
          </a:solidFill>
        </a:ln>
      </dgm:spPr>
      <dgm:t>
        <a:bodyPr/>
        <a:lstStyle/>
        <a:p>
          <a:r>
            <a:rPr lang="en-US" b="1" dirty="0"/>
            <a:t>Visa Acquisition</a:t>
          </a:r>
        </a:p>
      </dgm:t>
    </dgm:pt>
    <dgm:pt modelId="{B25A1251-98EC-4E5D-B1D4-03417D8F023C}" type="parTrans" cxnId="{BA28223F-73CC-4E86-B0A5-FEFCD22B284B}">
      <dgm:prSet/>
      <dgm:spPr/>
      <dgm:t>
        <a:bodyPr/>
        <a:lstStyle/>
        <a:p>
          <a:endParaRPr lang="en-US"/>
        </a:p>
      </dgm:t>
    </dgm:pt>
    <dgm:pt modelId="{AE3388A3-F112-4DED-BF51-B00C09CDC3F6}" type="sibTrans" cxnId="{BA28223F-73CC-4E86-B0A5-FEFCD22B284B}">
      <dgm:prSet/>
      <dgm:spPr/>
      <dgm:t>
        <a:bodyPr/>
        <a:lstStyle/>
        <a:p>
          <a:endParaRPr lang="en-US"/>
        </a:p>
      </dgm:t>
    </dgm:pt>
    <dgm:pt modelId="{E5AEDD50-6C3F-450E-9D51-4E6930913595}">
      <dgm:prSet phldrT="[Text]"/>
      <dgm:spPr>
        <a:solidFill>
          <a:srgbClr val="143171"/>
        </a:solidFill>
        <a:ln>
          <a:solidFill>
            <a:srgbClr val="E20808"/>
          </a:solidFill>
        </a:ln>
      </dgm:spPr>
      <dgm:t>
        <a:bodyPr/>
        <a:lstStyle/>
        <a:p>
          <a:r>
            <a:rPr lang="en-US" b="1" dirty="0"/>
            <a:t>Employee Relations</a:t>
          </a:r>
        </a:p>
      </dgm:t>
    </dgm:pt>
    <dgm:pt modelId="{A07F9C39-45D3-49B7-B0F9-555F0F54064C}" type="parTrans" cxnId="{56A1520F-6B1E-4F02-AC5E-ABC8D295459E}">
      <dgm:prSet/>
      <dgm:spPr/>
      <dgm:t>
        <a:bodyPr/>
        <a:lstStyle/>
        <a:p>
          <a:endParaRPr lang="en-US"/>
        </a:p>
      </dgm:t>
    </dgm:pt>
    <dgm:pt modelId="{5A5C8E97-1F61-41EF-BFB0-E1C5D26512C6}" type="sibTrans" cxnId="{56A1520F-6B1E-4F02-AC5E-ABC8D295459E}">
      <dgm:prSet/>
      <dgm:spPr/>
      <dgm:t>
        <a:bodyPr/>
        <a:lstStyle/>
        <a:p>
          <a:endParaRPr lang="en-US"/>
        </a:p>
      </dgm:t>
    </dgm:pt>
    <dgm:pt modelId="{5C5A4330-5FE0-48AC-9A92-F493BB84D90B}" type="pres">
      <dgm:prSet presAssocID="{0BC0CAD3-173B-446E-8105-C1A2EE9D8BAF}" presName="Name0" presStyleCnt="0">
        <dgm:presLayoutVars>
          <dgm:dir/>
          <dgm:resizeHandles val="exact"/>
        </dgm:presLayoutVars>
      </dgm:prSet>
      <dgm:spPr/>
    </dgm:pt>
    <dgm:pt modelId="{0E3E49AA-892C-4693-93A3-26CADBD32A07}" type="pres">
      <dgm:prSet presAssocID="{0BC0CAD3-173B-446E-8105-C1A2EE9D8BAF}" presName="bkgdShp" presStyleLbl="alignAccFollowNode1" presStyleIdx="0" presStyleCnt="1" custScaleY="97531"/>
      <dgm:spPr>
        <a:solidFill>
          <a:srgbClr val="436BBB">
            <a:alpha val="89804"/>
          </a:srgbClr>
        </a:solidFill>
        <a:ln>
          <a:solidFill>
            <a:srgbClr val="143171">
              <a:alpha val="90000"/>
            </a:srgbClr>
          </a:solidFill>
        </a:ln>
      </dgm:spPr>
    </dgm:pt>
    <dgm:pt modelId="{0A4BF8FB-701C-4441-AD6B-BB7C6F8E17F1}" type="pres">
      <dgm:prSet presAssocID="{0BC0CAD3-173B-446E-8105-C1A2EE9D8BAF}" presName="linComp" presStyleCnt="0"/>
      <dgm:spPr/>
    </dgm:pt>
    <dgm:pt modelId="{3BF6B5D4-508D-4CA1-9006-41CA4C913AD4}" type="pres">
      <dgm:prSet presAssocID="{3B508084-78F9-40B6-A2E2-952A98B09759}" presName="compNode" presStyleCnt="0"/>
      <dgm:spPr/>
    </dgm:pt>
    <dgm:pt modelId="{54F66876-6AF5-4B55-907A-91B15F4C3EA6}" type="pres">
      <dgm:prSet presAssocID="{3B508084-78F9-40B6-A2E2-952A98B09759}" presName="node" presStyleLbl="node1" presStyleIdx="0" presStyleCnt="4" custScaleX="184324" custScaleY="40404" custLinFactNeighborY="-52652">
        <dgm:presLayoutVars>
          <dgm:bulletEnabled val="1"/>
        </dgm:presLayoutVars>
      </dgm:prSet>
      <dgm:spPr/>
      <dgm:t>
        <a:bodyPr/>
        <a:lstStyle/>
        <a:p>
          <a:endParaRPr lang="en-US"/>
        </a:p>
      </dgm:t>
    </dgm:pt>
    <dgm:pt modelId="{D2514F91-3E08-4BC1-9B4F-C70C9A729583}" type="pres">
      <dgm:prSet presAssocID="{3B508084-78F9-40B6-A2E2-952A98B09759}" presName="invisiNode" presStyleLbl="node1" presStyleIdx="0" presStyleCnt="4"/>
      <dgm:spPr/>
    </dgm:pt>
    <dgm:pt modelId="{957A5F51-FA53-41F5-9204-DE8B1CD89D77}" type="pres">
      <dgm:prSet presAssocID="{3B508084-78F9-40B6-A2E2-952A98B09759}" presName="imagNode" presStyleLbl="fgImgPlace1" presStyleIdx="0" presStyleCnt="4" custScaleX="208986" custScaleY="70689" custLinFactNeighborY="-30763"/>
      <dgm:spPr>
        <a:blipFill>
          <a:blip xmlns:r="http://schemas.openxmlformats.org/officeDocument/2006/relationships" r:embed="rId1">
            <a:extLst>
              <a:ext uri="{837473B0-CC2E-450A-ABE3-18F120FF3D39}">
                <a1611:picAttrSrcUrl xmlns:a1611="http://schemas.microsoft.com/office/drawing/2016/11/main" xmlns="" r:id="rId2"/>
              </a:ext>
            </a:extLst>
          </a:blip>
          <a:srcRect/>
          <a:stretch>
            <a:fillRect t="-10000" b="-10000"/>
          </a:stretch>
        </a:blipFill>
      </dgm:spPr>
    </dgm:pt>
    <dgm:pt modelId="{91EEB0A8-D68D-494F-8187-3F4C720CAB78}" type="pres">
      <dgm:prSet presAssocID="{8FA26AB8-BA83-4A75-BA0D-ED7160905244}" presName="sibTrans" presStyleLbl="sibTrans2D1" presStyleIdx="0" presStyleCnt="0"/>
      <dgm:spPr/>
      <dgm:t>
        <a:bodyPr/>
        <a:lstStyle/>
        <a:p>
          <a:endParaRPr lang="en-US"/>
        </a:p>
      </dgm:t>
    </dgm:pt>
    <dgm:pt modelId="{FA40A97D-EEB9-494F-A8E1-6577B4C2F906}" type="pres">
      <dgm:prSet presAssocID="{4ED5A1DF-751C-4974-8FD3-812EFFC12459}" presName="compNode" presStyleCnt="0"/>
      <dgm:spPr/>
    </dgm:pt>
    <dgm:pt modelId="{1B755920-4FF2-43C7-85BA-6E4B1E95B38D}" type="pres">
      <dgm:prSet presAssocID="{4ED5A1DF-751C-4974-8FD3-812EFFC12459}" presName="node" presStyleLbl="node1" presStyleIdx="1" presStyleCnt="4" custScaleX="184324" custScaleY="40404" custLinFactNeighborY="-52652">
        <dgm:presLayoutVars>
          <dgm:bulletEnabled val="1"/>
        </dgm:presLayoutVars>
      </dgm:prSet>
      <dgm:spPr/>
      <dgm:t>
        <a:bodyPr/>
        <a:lstStyle/>
        <a:p>
          <a:endParaRPr lang="en-US"/>
        </a:p>
      </dgm:t>
    </dgm:pt>
    <dgm:pt modelId="{AB8F8118-ED19-431E-8E67-ED65772C7773}" type="pres">
      <dgm:prSet presAssocID="{4ED5A1DF-751C-4974-8FD3-812EFFC12459}" presName="invisiNode" presStyleLbl="node1" presStyleIdx="1" presStyleCnt="4"/>
      <dgm:spPr/>
    </dgm:pt>
    <dgm:pt modelId="{2F20A545-BD8C-4E54-A58F-CCAA9B248D4A}" type="pres">
      <dgm:prSet presAssocID="{4ED5A1DF-751C-4974-8FD3-812EFFC12459}" presName="imagNode" presStyleLbl="fgImgPlace1" presStyleIdx="1" presStyleCnt="4" custScaleX="208986" custScaleY="70689" custLinFactNeighborY="-30763"/>
      <dgm:spPr>
        <a:blipFill>
          <a:blip xmlns:r="http://schemas.openxmlformats.org/officeDocument/2006/relationships" r:embed="rId3" cstate="print">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rcRect/>
          <a:stretch>
            <a:fillRect l="-1000" r="-1000"/>
          </a:stretch>
        </a:blipFill>
      </dgm:spPr>
    </dgm:pt>
    <dgm:pt modelId="{E117878D-AF17-4D6C-86B6-DE401187A287}" type="pres">
      <dgm:prSet presAssocID="{2318B1DB-F957-4C4D-AD65-85984FC35382}" presName="sibTrans" presStyleLbl="sibTrans2D1" presStyleIdx="0" presStyleCnt="0"/>
      <dgm:spPr/>
      <dgm:t>
        <a:bodyPr/>
        <a:lstStyle/>
        <a:p>
          <a:endParaRPr lang="en-US"/>
        </a:p>
      </dgm:t>
    </dgm:pt>
    <dgm:pt modelId="{06D9C273-CFC8-4336-B5E3-60C42A0313F1}" type="pres">
      <dgm:prSet presAssocID="{3218537C-AB09-4A6E-B244-83F1F5D36801}" presName="compNode" presStyleCnt="0"/>
      <dgm:spPr/>
    </dgm:pt>
    <dgm:pt modelId="{54B71A54-D09C-4DA0-ACFD-36CCCBDDCBEF}" type="pres">
      <dgm:prSet presAssocID="{3218537C-AB09-4A6E-B244-83F1F5D36801}" presName="node" presStyleLbl="node1" presStyleIdx="2" presStyleCnt="4" custScaleX="184324" custScaleY="40404" custLinFactNeighborY="-52652">
        <dgm:presLayoutVars>
          <dgm:bulletEnabled val="1"/>
        </dgm:presLayoutVars>
      </dgm:prSet>
      <dgm:spPr/>
      <dgm:t>
        <a:bodyPr/>
        <a:lstStyle/>
        <a:p>
          <a:endParaRPr lang="en-US"/>
        </a:p>
      </dgm:t>
    </dgm:pt>
    <dgm:pt modelId="{27C1F383-B718-4299-803C-A41E7D26E70A}" type="pres">
      <dgm:prSet presAssocID="{3218537C-AB09-4A6E-B244-83F1F5D36801}" presName="invisiNode" presStyleLbl="node1" presStyleIdx="2" presStyleCnt="4"/>
      <dgm:spPr/>
    </dgm:pt>
    <dgm:pt modelId="{A6CA8073-1CE9-447C-8502-D8C8C58A131E}" type="pres">
      <dgm:prSet presAssocID="{3218537C-AB09-4A6E-B244-83F1F5D36801}" presName="imagNode" presStyleLbl="fgImgPlace1" presStyleIdx="2" presStyleCnt="4" custScaleX="208986" custScaleY="70689" custLinFactNeighborY="-30763"/>
      <dgm:spPr>
        <a:blipFill>
          <a:blip xmlns:r="http://schemas.openxmlformats.org/officeDocument/2006/relationships" r:embed="rId5" cstate="print">
            <a:extLst>
              <a:ext uri="{28A0092B-C50C-407E-A947-70E740481C1C}">
                <a14:useLocalDpi xmlns:a14="http://schemas.microsoft.com/office/drawing/2010/main" val="0"/>
              </a:ext>
              <a:ext uri="{837473B0-CC2E-450A-ABE3-18F120FF3D39}">
                <a1611:picAttrSrcUrl xmlns:a1611="http://schemas.microsoft.com/office/drawing/2016/11/main" xmlns="" r:id="rId6"/>
              </a:ext>
            </a:extLst>
          </a:blip>
          <a:srcRect/>
          <a:stretch>
            <a:fillRect t="-6000" b="-6000"/>
          </a:stretch>
        </a:blipFill>
      </dgm:spPr>
    </dgm:pt>
    <dgm:pt modelId="{098501BF-474F-4B73-AFEF-07370935782C}" type="pres">
      <dgm:prSet presAssocID="{AE3388A3-F112-4DED-BF51-B00C09CDC3F6}" presName="sibTrans" presStyleLbl="sibTrans2D1" presStyleIdx="0" presStyleCnt="0"/>
      <dgm:spPr/>
      <dgm:t>
        <a:bodyPr/>
        <a:lstStyle/>
        <a:p>
          <a:endParaRPr lang="en-US"/>
        </a:p>
      </dgm:t>
    </dgm:pt>
    <dgm:pt modelId="{C5759A2A-2B16-4254-9E18-15794A949AEF}" type="pres">
      <dgm:prSet presAssocID="{E5AEDD50-6C3F-450E-9D51-4E6930913595}" presName="compNode" presStyleCnt="0"/>
      <dgm:spPr/>
    </dgm:pt>
    <dgm:pt modelId="{77F8D052-EE0B-4E77-9DA3-4741D0F254C7}" type="pres">
      <dgm:prSet presAssocID="{E5AEDD50-6C3F-450E-9D51-4E6930913595}" presName="node" presStyleLbl="node1" presStyleIdx="3" presStyleCnt="4" custScaleX="184324" custScaleY="40404" custLinFactNeighborY="-52652">
        <dgm:presLayoutVars>
          <dgm:bulletEnabled val="1"/>
        </dgm:presLayoutVars>
      </dgm:prSet>
      <dgm:spPr/>
      <dgm:t>
        <a:bodyPr/>
        <a:lstStyle/>
        <a:p>
          <a:endParaRPr lang="en-US"/>
        </a:p>
      </dgm:t>
    </dgm:pt>
    <dgm:pt modelId="{060EAFDA-13E9-4FDD-B73D-1FDA20BB5AF4}" type="pres">
      <dgm:prSet presAssocID="{E5AEDD50-6C3F-450E-9D51-4E6930913595}" presName="invisiNode" presStyleLbl="node1" presStyleIdx="3" presStyleCnt="4"/>
      <dgm:spPr/>
    </dgm:pt>
    <dgm:pt modelId="{7E9AD509-8F40-4A29-BB4E-B5B40EFF2625}" type="pres">
      <dgm:prSet presAssocID="{E5AEDD50-6C3F-450E-9D51-4E6930913595}" presName="imagNode" presStyleLbl="fgImgPlace1" presStyleIdx="3" presStyleCnt="4" custScaleX="208986" custScaleY="70689" custLinFactNeighborY="-30763"/>
      <dgm:spPr>
        <a:blipFill>
          <a:blip xmlns:r="http://schemas.openxmlformats.org/officeDocument/2006/relationships" r:embed="rId7">
            <a:extLst>
              <a:ext uri="{837473B0-CC2E-450A-ABE3-18F120FF3D39}">
                <a1611:picAttrSrcUrl xmlns:a1611="http://schemas.microsoft.com/office/drawing/2016/11/main" xmlns="" r:id="rId8"/>
              </a:ext>
            </a:extLst>
          </a:blip>
          <a:srcRect/>
          <a:stretch>
            <a:fillRect/>
          </a:stretch>
        </a:blipFill>
      </dgm:spPr>
    </dgm:pt>
  </dgm:ptLst>
  <dgm:cxnLst>
    <dgm:cxn modelId="{BA28223F-73CC-4E86-B0A5-FEFCD22B284B}" srcId="{0BC0CAD3-173B-446E-8105-C1A2EE9D8BAF}" destId="{3218537C-AB09-4A6E-B244-83F1F5D36801}" srcOrd="2" destOrd="0" parTransId="{B25A1251-98EC-4E5D-B1D4-03417D8F023C}" sibTransId="{AE3388A3-F112-4DED-BF51-B00C09CDC3F6}"/>
    <dgm:cxn modelId="{936AA1AF-3222-44CB-B150-2C439A056FF1}" type="presOf" srcId="{0BC0CAD3-173B-446E-8105-C1A2EE9D8BAF}" destId="{5C5A4330-5FE0-48AC-9A92-F493BB84D90B}" srcOrd="0" destOrd="0" presId="urn:microsoft.com/office/officeart/2005/8/layout/pList2"/>
    <dgm:cxn modelId="{4B7E392B-6BBF-46AF-8121-8CAA6A146A2B}" type="presOf" srcId="{E5AEDD50-6C3F-450E-9D51-4E6930913595}" destId="{77F8D052-EE0B-4E77-9DA3-4741D0F254C7}" srcOrd="0" destOrd="0" presId="urn:microsoft.com/office/officeart/2005/8/layout/pList2"/>
    <dgm:cxn modelId="{395589B7-44E4-4631-AA67-327BC582E846}" type="presOf" srcId="{8FA26AB8-BA83-4A75-BA0D-ED7160905244}" destId="{91EEB0A8-D68D-494F-8187-3F4C720CAB78}" srcOrd="0" destOrd="0" presId="urn:microsoft.com/office/officeart/2005/8/layout/pList2"/>
    <dgm:cxn modelId="{FA89277E-6B38-4023-BAA6-80C8FDA0FE02}" type="presOf" srcId="{4ED5A1DF-751C-4974-8FD3-812EFFC12459}" destId="{1B755920-4FF2-43C7-85BA-6E4B1E95B38D}" srcOrd="0" destOrd="0" presId="urn:microsoft.com/office/officeart/2005/8/layout/pList2"/>
    <dgm:cxn modelId="{63BDE5D4-2426-48C5-A2F6-B4A780B8D8EE}" srcId="{0BC0CAD3-173B-446E-8105-C1A2EE9D8BAF}" destId="{3B508084-78F9-40B6-A2E2-952A98B09759}" srcOrd="0" destOrd="0" parTransId="{36657BF6-A607-4012-99A5-77A16A0E1AB8}" sibTransId="{8FA26AB8-BA83-4A75-BA0D-ED7160905244}"/>
    <dgm:cxn modelId="{52A8F872-8A42-47D3-B5B1-73AC42E6D2CC}" type="presOf" srcId="{2318B1DB-F957-4C4D-AD65-85984FC35382}" destId="{E117878D-AF17-4D6C-86B6-DE401187A287}" srcOrd="0" destOrd="0" presId="urn:microsoft.com/office/officeart/2005/8/layout/pList2"/>
    <dgm:cxn modelId="{56A1520F-6B1E-4F02-AC5E-ABC8D295459E}" srcId="{0BC0CAD3-173B-446E-8105-C1A2EE9D8BAF}" destId="{E5AEDD50-6C3F-450E-9D51-4E6930913595}" srcOrd="3" destOrd="0" parTransId="{A07F9C39-45D3-49B7-B0F9-555F0F54064C}" sibTransId="{5A5C8E97-1F61-41EF-BFB0-E1C5D26512C6}"/>
    <dgm:cxn modelId="{396053AF-5793-4F82-821E-3BEED8ACEC92}" srcId="{0BC0CAD3-173B-446E-8105-C1A2EE9D8BAF}" destId="{4ED5A1DF-751C-4974-8FD3-812EFFC12459}" srcOrd="1" destOrd="0" parTransId="{4A9AE0DB-C3DD-408B-90CB-94D68FF84820}" sibTransId="{2318B1DB-F957-4C4D-AD65-85984FC35382}"/>
    <dgm:cxn modelId="{DABD8622-E74B-4D56-9B1C-7D09F43AC0F9}" type="presOf" srcId="{AE3388A3-F112-4DED-BF51-B00C09CDC3F6}" destId="{098501BF-474F-4B73-AFEF-07370935782C}" srcOrd="0" destOrd="0" presId="urn:microsoft.com/office/officeart/2005/8/layout/pList2"/>
    <dgm:cxn modelId="{B6B15504-F7D8-4A35-9FA5-BB71A1ABFBF8}" type="presOf" srcId="{3B508084-78F9-40B6-A2E2-952A98B09759}" destId="{54F66876-6AF5-4B55-907A-91B15F4C3EA6}" srcOrd="0" destOrd="0" presId="urn:microsoft.com/office/officeart/2005/8/layout/pList2"/>
    <dgm:cxn modelId="{4BB7C7AE-0660-47CC-A338-82FB560EC2D1}" type="presOf" srcId="{3218537C-AB09-4A6E-B244-83F1F5D36801}" destId="{54B71A54-D09C-4DA0-ACFD-36CCCBDDCBEF}" srcOrd="0" destOrd="0" presId="urn:microsoft.com/office/officeart/2005/8/layout/pList2"/>
    <dgm:cxn modelId="{7F3D5A10-FF2F-4429-95D8-D25619240E05}" type="presParOf" srcId="{5C5A4330-5FE0-48AC-9A92-F493BB84D90B}" destId="{0E3E49AA-892C-4693-93A3-26CADBD32A07}" srcOrd="0" destOrd="0" presId="urn:microsoft.com/office/officeart/2005/8/layout/pList2"/>
    <dgm:cxn modelId="{50ABCCE1-A301-462F-BC05-C244B44A5698}" type="presParOf" srcId="{5C5A4330-5FE0-48AC-9A92-F493BB84D90B}" destId="{0A4BF8FB-701C-4441-AD6B-BB7C6F8E17F1}" srcOrd="1" destOrd="0" presId="urn:microsoft.com/office/officeart/2005/8/layout/pList2"/>
    <dgm:cxn modelId="{AC3FE04B-B8C6-4D10-BEB9-AC916D9E0838}" type="presParOf" srcId="{0A4BF8FB-701C-4441-AD6B-BB7C6F8E17F1}" destId="{3BF6B5D4-508D-4CA1-9006-41CA4C913AD4}" srcOrd="0" destOrd="0" presId="urn:microsoft.com/office/officeart/2005/8/layout/pList2"/>
    <dgm:cxn modelId="{E04C84FB-43F9-49ED-AC38-58E19CA242AC}" type="presParOf" srcId="{3BF6B5D4-508D-4CA1-9006-41CA4C913AD4}" destId="{54F66876-6AF5-4B55-907A-91B15F4C3EA6}" srcOrd="0" destOrd="0" presId="urn:microsoft.com/office/officeart/2005/8/layout/pList2"/>
    <dgm:cxn modelId="{8FA64843-66AA-464B-9284-2B6670C7435D}" type="presParOf" srcId="{3BF6B5D4-508D-4CA1-9006-41CA4C913AD4}" destId="{D2514F91-3E08-4BC1-9B4F-C70C9A729583}" srcOrd="1" destOrd="0" presId="urn:microsoft.com/office/officeart/2005/8/layout/pList2"/>
    <dgm:cxn modelId="{498A329A-D587-4340-8054-A34DC806BCAE}" type="presParOf" srcId="{3BF6B5D4-508D-4CA1-9006-41CA4C913AD4}" destId="{957A5F51-FA53-41F5-9204-DE8B1CD89D77}" srcOrd="2" destOrd="0" presId="urn:microsoft.com/office/officeart/2005/8/layout/pList2"/>
    <dgm:cxn modelId="{1810AA64-424A-4FE4-B044-7522B9AC6E7C}" type="presParOf" srcId="{0A4BF8FB-701C-4441-AD6B-BB7C6F8E17F1}" destId="{91EEB0A8-D68D-494F-8187-3F4C720CAB78}" srcOrd="1" destOrd="0" presId="urn:microsoft.com/office/officeart/2005/8/layout/pList2"/>
    <dgm:cxn modelId="{D91E75EE-BA52-4687-9352-D9D5E159B851}" type="presParOf" srcId="{0A4BF8FB-701C-4441-AD6B-BB7C6F8E17F1}" destId="{FA40A97D-EEB9-494F-A8E1-6577B4C2F906}" srcOrd="2" destOrd="0" presId="urn:microsoft.com/office/officeart/2005/8/layout/pList2"/>
    <dgm:cxn modelId="{AE5C1DC5-CB46-4062-87CD-E700F4626FCA}" type="presParOf" srcId="{FA40A97D-EEB9-494F-A8E1-6577B4C2F906}" destId="{1B755920-4FF2-43C7-85BA-6E4B1E95B38D}" srcOrd="0" destOrd="0" presId="urn:microsoft.com/office/officeart/2005/8/layout/pList2"/>
    <dgm:cxn modelId="{931D7BF3-966E-4304-B0BA-09033A1E5031}" type="presParOf" srcId="{FA40A97D-EEB9-494F-A8E1-6577B4C2F906}" destId="{AB8F8118-ED19-431E-8E67-ED65772C7773}" srcOrd="1" destOrd="0" presId="urn:microsoft.com/office/officeart/2005/8/layout/pList2"/>
    <dgm:cxn modelId="{4F0B5EAC-6CE0-4A71-8F12-C6AFA2BD69FE}" type="presParOf" srcId="{FA40A97D-EEB9-494F-A8E1-6577B4C2F906}" destId="{2F20A545-BD8C-4E54-A58F-CCAA9B248D4A}" srcOrd="2" destOrd="0" presId="urn:microsoft.com/office/officeart/2005/8/layout/pList2"/>
    <dgm:cxn modelId="{587491C1-407D-4142-9577-EE1D0E3F5534}" type="presParOf" srcId="{0A4BF8FB-701C-4441-AD6B-BB7C6F8E17F1}" destId="{E117878D-AF17-4D6C-86B6-DE401187A287}" srcOrd="3" destOrd="0" presId="urn:microsoft.com/office/officeart/2005/8/layout/pList2"/>
    <dgm:cxn modelId="{AB373A83-6217-4D0C-B52F-17FB87FBD4FD}" type="presParOf" srcId="{0A4BF8FB-701C-4441-AD6B-BB7C6F8E17F1}" destId="{06D9C273-CFC8-4336-B5E3-60C42A0313F1}" srcOrd="4" destOrd="0" presId="urn:microsoft.com/office/officeart/2005/8/layout/pList2"/>
    <dgm:cxn modelId="{5AD2C1B2-EF4A-4A1F-88C0-34504538D4C2}" type="presParOf" srcId="{06D9C273-CFC8-4336-B5E3-60C42A0313F1}" destId="{54B71A54-D09C-4DA0-ACFD-36CCCBDDCBEF}" srcOrd="0" destOrd="0" presId="urn:microsoft.com/office/officeart/2005/8/layout/pList2"/>
    <dgm:cxn modelId="{6CF101B0-E255-4FEA-A08A-71B36C89E81A}" type="presParOf" srcId="{06D9C273-CFC8-4336-B5E3-60C42A0313F1}" destId="{27C1F383-B718-4299-803C-A41E7D26E70A}" srcOrd="1" destOrd="0" presId="urn:microsoft.com/office/officeart/2005/8/layout/pList2"/>
    <dgm:cxn modelId="{9CE2F142-44FC-4071-A630-DDDC91E0A88D}" type="presParOf" srcId="{06D9C273-CFC8-4336-B5E3-60C42A0313F1}" destId="{A6CA8073-1CE9-447C-8502-D8C8C58A131E}" srcOrd="2" destOrd="0" presId="urn:microsoft.com/office/officeart/2005/8/layout/pList2"/>
    <dgm:cxn modelId="{8533FAA4-98D6-4660-8163-F889A76C8018}" type="presParOf" srcId="{0A4BF8FB-701C-4441-AD6B-BB7C6F8E17F1}" destId="{098501BF-474F-4B73-AFEF-07370935782C}" srcOrd="5" destOrd="0" presId="urn:microsoft.com/office/officeart/2005/8/layout/pList2"/>
    <dgm:cxn modelId="{E6B28FFE-2633-458C-8948-0CC6FDC0C221}" type="presParOf" srcId="{0A4BF8FB-701C-4441-AD6B-BB7C6F8E17F1}" destId="{C5759A2A-2B16-4254-9E18-15794A949AEF}" srcOrd="6" destOrd="0" presId="urn:microsoft.com/office/officeart/2005/8/layout/pList2"/>
    <dgm:cxn modelId="{17647EA8-4A80-40E4-8889-1872F565A65C}" type="presParOf" srcId="{C5759A2A-2B16-4254-9E18-15794A949AEF}" destId="{77F8D052-EE0B-4E77-9DA3-4741D0F254C7}" srcOrd="0" destOrd="0" presId="urn:microsoft.com/office/officeart/2005/8/layout/pList2"/>
    <dgm:cxn modelId="{5E92AC1C-1193-4AA3-9C84-30540F3A35A9}" type="presParOf" srcId="{C5759A2A-2B16-4254-9E18-15794A949AEF}" destId="{060EAFDA-13E9-4FDD-B73D-1FDA20BB5AF4}" srcOrd="1" destOrd="0" presId="urn:microsoft.com/office/officeart/2005/8/layout/pList2"/>
    <dgm:cxn modelId="{C8ED237F-39F0-4FAD-9037-F92A9B364C7C}" type="presParOf" srcId="{C5759A2A-2B16-4254-9E18-15794A949AEF}" destId="{7E9AD509-8F40-4A29-BB4E-B5B40EFF2625}" srcOrd="2" destOrd="0" presId="urn:microsoft.com/office/officeart/2005/8/layout/p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3E49AA-892C-4693-93A3-26CADBD32A07}">
      <dsp:nvSpPr>
        <dsp:cNvPr id="0" name=""/>
        <dsp:cNvSpPr/>
      </dsp:nvSpPr>
      <dsp:spPr>
        <a:xfrm>
          <a:off x="0" y="210025"/>
          <a:ext cx="8763000" cy="2106932"/>
        </a:xfrm>
        <a:prstGeom prst="roundRect">
          <a:avLst>
            <a:gd name="adj" fmla="val 10000"/>
          </a:avLst>
        </a:prstGeom>
        <a:solidFill>
          <a:srgbClr val="436BBB">
            <a:alpha val="89804"/>
          </a:srgbClr>
        </a:solidFill>
        <a:ln w="25400" cap="flat" cmpd="sng" algn="ctr">
          <a:solidFill>
            <a:srgbClr val="143171">
              <a:alpha val="90000"/>
            </a:srgbClr>
          </a:solidFill>
          <a:prstDash val="solid"/>
        </a:ln>
        <a:effectLst/>
      </dsp:spPr>
      <dsp:style>
        <a:lnRef idx="2">
          <a:scrgbClr r="0" g="0" b="0"/>
        </a:lnRef>
        <a:fillRef idx="1">
          <a:scrgbClr r="0" g="0" b="0"/>
        </a:fillRef>
        <a:effectRef idx="0">
          <a:scrgbClr r="0" g="0" b="0"/>
        </a:effectRef>
        <a:fontRef idx="minor"/>
      </dsp:style>
    </dsp:sp>
    <dsp:sp modelId="{957A5F51-FA53-41F5-9204-DE8B1CD89D77}">
      <dsp:nvSpPr>
        <dsp:cNvPr id="0" name=""/>
        <dsp:cNvSpPr/>
      </dsp:nvSpPr>
      <dsp:spPr>
        <a:xfrm>
          <a:off x="262975" y="609601"/>
          <a:ext cx="1987920" cy="1119853"/>
        </a:xfrm>
        <a:prstGeom prst="roundRect">
          <a:avLst>
            <a:gd name="adj" fmla="val 10000"/>
          </a:avLst>
        </a:prstGeom>
        <a:blipFill>
          <a:blip xmlns:r="http://schemas.openxmlformats.org/officeDocument/2006/relationships" r:embed="rId1">
            <a:extLst>
              <a:ext uri="{837473B0-CC2E-450A-ABE3-18F120FF3D39}">
                <a1611:picAttrSrcUrl xmlns:a1611="http://schemas.microsoft.com/office/drawing/2016/11/main" xmlns="" r:id="rId2"/>
              </a:ext>
            </a:extLst>
          </a:blip>
          <a:srcRect/>
          <a:stretch>
            <a:fillRect t="-10000" b="-10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4F66876-6AF5-4B55-907A-91B15F4C3EA6}">
      <dsp:nvSpPr>
        <dsp:cNvPr id="0" name=""/>
        <dsp:cNvSpPr/>
      </dsp:nvSpPr>
      <dsp:spPr>
        <a:xfrm rot="10800000">
          <a:off x="380270" y="2133588"/>
          <a:ext cx="1753330" cy="1066798"/>
        </a:xfrm>
        <a:prstGeom prst="round2SameRect">
          <a:avLst>
            <a:gd name="adj1" fmla="val 10500"/>
            <a:gd name="adj2" fmla="val 0"/>
          </a:avLst>
        </a:prstGeom>
        <a:solidFill>
          <a:srgbClr val="143171"/>
        </a:solidFill>
        <a:ln w="25400" cap="flat" cmpd="sng" algn="ctr">
          <a:solidFill>
            <a:srgbClr val="E20808"/>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t" anchorCtr="0">
          <a:noAutofit/>
        </a:bodyPr>
        <a:lstStyle/>
        <a:p>
          <a:pPr lvl="0" algn="ctr" defTabSz="889000">
            <a:lnSpc>
              <a:spcPct val="90000"/>
            </a:lnSpc>
            <a:spcBef>
              <a:spcPct val="0"/>
            </a:spcBef>
            <a:spcAft>
              <a:spcPct val="35000"/>
            </a:spcAft>
          </a:pPr>
          <a:r>
            <a:rPr lang="en-US" sz="2000" b="1" kern="1200" dirty="0"/>
            <a:t>Recruiting</a:t>
          </a:r>
        </a:p>
      </dsp:txBody>
      <dsp:txXfrm rot="10800000">
        <a:off x="413078" y="2133588"/>
        <a:ext cx="1687714" cy="1033990"/>
      </dsp:txXfrm>
    </dsp:sp>
    <dsp:sp modelId="{2F20A545-BD8C-4E54-A58F-CCAA9B248D4A}">
      <dsp:nvSpPr>
        <dsp:cNvPr id="0" name=""/>
        <dsp:cNvSpPr/>
      </dsp:nvSpPr>
      <dsp:spPr>
        <a:xfrm>
          <a:off x="2346018" y="609601"/>
          <a:ext cx="1987920" cy="1119853"/>
        </a:xfrm>
        <a:prstGeom prst="roundRect">
          <a:avLst>
            <a:gd name="adj" fmla="val 10000"/>
          </a:avLst>
        </a:prstGeom>
        <a:blipFill>
          <a:blip xmlns:r="http://schemas.openxmlformats.org/officeDocument/2006/relationships" r:embed="rId3" cstate="print">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rcRect/>
          <a:stretch>
            <a:fillRect l="-1000" r="-1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B755920-4FF2-43C7-85BA-6E4B1E95B38D}">
      <dsp:nvSpPr>
        <dsp:cNvPr id="0" name=""/>
        <dsp:cNvSpPr/>
      </dsp:nvSpPr>
      <dsp:spPr>
        <a:xfrm rot="10800000">
          <a:off x="2463313" y="2133588"/>
          <a:ext cx="1753330" cy="1066798"/>
        </a:xfrm>
        <a:prstGeom prst="round2SameRect">
          <a:avLst>
            <a:gd name="adj1" fmla="val 10500"/>
            <a:gd name="adj2" fmla="val 0"/>
          </a:avLst>
        </a:prstGeom>
        <a:solidFill>
          <a:srgbClr val="143171"/>
        </a:solidFill>
        <a:ln w="25400" cap="flat" cmpd="sng" algn="ctr">
          <a:solidFill>
            <a:srgbClr val="E20808"/>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t" anchorCtr="0">
          <a:noAutofit/>
        </a:bodyPr>
        <a:lstStyle/>
        <a:p>
          <a:pPr lvl="0" algn="ctr" defTabSz="844550">
            <a:lnSpc>
              <a:spcPct val="90000"/>
            </a:lnSpc>
            <a:spcBef>
              <a:spcPct val="0"/>
            </a:spcBef>
            <a:spcAft>
              <a:spcPct val="35000"/>
            </a:spcAft>
          </a:pPr>
          <a:r>
            <a:rPr lang="en-US" sz="1900" b="1" kern="1200" dirty="0"/>
            <a:t>Onboarding</a:t>
          </a:r>
        </a:p>
      </dsp:txBody>
      <dsp:txXfrm rot="10800000">
        <a:off x="2496121" y="2133588"/>
        <a:ext cx="1687714" cy="1033990"/>
      </dsp:txXfrm>
    </dsp:sp>
    <dsp:sp modelId="{A6CA8073-1CE9-447C-8502-D8C8C58A131E}">
      <dsp:nvSpPr>
        <dsp:cNvPr id="0" name=""/>
        <dsp:cNvSpPr/>
      </dsp:nvSpPr>
      <dsp:spPr>
        <a:xfrm>
          <a:off x="4429061" y="609601"/>
          <a:ext cx="1987920" cy="1119853"/>
        </a:xfrm>
        <a:prstGeom prst="roundRect">
          <a:avLst>
            <a:gd name="adj" fmla="val 10000"/>
          </a:avLst>
        </a:prstGeom>
        <a:blipFill>
          <a:blip xmlns:r="http://schemas.openxmlformats.org/officeDocument/2006/relationships" r:embed="rId5" cstate="print">
            <a:extLst>
              <a:ext uri="{28A0092B-C50C-407E-A947-70E740481C1C}">
                <a14:useLocalDpi xmlns:a14="http://schemas.microsoft.com/office/drawing/2010/main" val="0"/>
              </a:ext>
              <a:ext uri="{837473B0-CC2E-450A-ABE3-18F120FF3D39}">
                <a1611:picAttrSrcUrl xmlns:a1611="http://schemas.microsoft.com/office/drawing/2016/11/main" xmlns="" r:id="rId6"/>
              </a:ext>
            </a:extLst>
          </a:blip>
          <a:srcRect/>
          <a:stretch>
            <a:fillRect t="-6000" b="-6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4B71A54-D09C-4DA0-ACFD-36CCCBDDCBEF}">
      <dsp:nvSpPr>
        <dsp:cNvPr id="0" name=""/>
        <dsp:cNvSpPr/>
      </dsp:nvSpPr>
      <dsp:spPr>
        <a:xfrm rot="10800000">
          <a:off x="4546356" y="2133588"/>
          <a:ext cx="1753330" cy="1066798"/>
        </a:xfrm>
        <a:prstGeom prst="round2SameRect">
          <a:avLst>
            <a:gd name="adj1" fmla="val 10500"/>
            <a:gd name="adj2" fmla="val 0"/>
          </a:avLst>
        </a:prstGeom>
        <a:solidFill>
          <a:srgbClr val="143171"/>
        </a:solidFill>
        <a:ln w="25400" cap="flat" cmpd="sng" algn="ctr">
          <a:solidFill>
            <a:srgbClr val="E20808"/>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t" anchorCtr="0">
          <a:noAutofit/>
        </a:bodyPr>
        <a:lstStyle/>
        <a:p>
          <a:pPr lvl="0" algn="ctr" defTabSz="800100">
            <a:lnSpc>
              <a:spcPct val="90000"/>
            </a:lnSpc>
            <a:spcBef>
              <a:spcPct val="0"/>
            </a:spcBef>
            <a:spcAft>
              <a:spcPct val="35000"/>
            </a:spcAft>
          </a:pPr>
          <a:r>
            <a:rPr lang="en-US" sz="1800" b="1" kern="1200" dirty="0"/>
            <a:t>Visa Acquisition</a:t>
          </a:r>
        </a:p>
      </dsp:txBody>
      <dsp:txXfrm rot="10800000">
        <a:off x="4579164" y="2133588"/>
        <a:ext cx="1687714" cy="1033990"/>
      </dsp:txXfrm>
    </dsp:sp>
    <dsp:sp modelId="{7E9AD509-8F40-4A29-BB4E-B5B40EFF2625}">
      <dsp:nvSpPr>
        <dsp:cNvPr id="0" name=""/>
        <dsp:cNvSpPr/>
      </dsp:nvSpPr>
      <dsp:spPr>
        <a:xfrm>
          <a:off x="6512103" y="609601"/>
          <a:ext cx="1987920" cy="1119853"/>
        </a:xfrm>
        <a:prstGeom prst="roundRect">
          <a:avLst>
            <a:gd name="adj" fmla="val 10000"/>
          </a:avLst>
        </a:prstGeom>
        <a:blipFill>
          <a:blip xmlns:r="http://schemas.openxmlformats.org/officeDocument/2006/relationships" r:embed="rId7">
            <a:extLst>
              <a:ext uri="{837473B0-CC2E-450A-ABE3-18F120FF3D39}">
                <a1611:picAttrSrcUrl xmlns:a1611="http://schemas.microsoft.com/office/drawing/2016/11/main" xmlns="" r:id="rId8"/>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7F8D052-EE0B-4E77-9DA3-4741D0F254C7}">
      <dsp:nvSpPr>
        <dsp:cNvPr id="0" name=""/>
        <dsp:cNvSpPr/>
      </dsp:nvSpPr>
      <dsp:spPr>
        <a:xfrm rot="10800000">
          <a:off x="6629399" y="2133588"/>
          <a:ext cx="1753330" cy="1066798"/>
        </a:xfrm>
        <a:prstGeom prst="round2SameRect">
          <a:avLst>
            <a:gd name="adj1" fmla="val 10500"/>
            <a:gd name="adj2" fmla="val 0"/>
          </a:avLst>
        </a:prstGeom>
        <a:solidFill>
          <a:srgbClr val="143171"/>
        </a:solidFill>
        <a:ln w="25400" cap="flat" cmpd="sng" algn="ctr">
          <a:solidFill>
            <a:srgbClr val="E20808"/>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t" anchorCtr="0">
          <a:noAutofit/>
        </a:bodyPr>
        <a:lstStyle/>
        <a:p>
          <a:pPr lvl="0" algn="ctr" defTabSz="755650">
            <a:lnSpc>
              <a:spcPct val="90000"/>
            </a:lnSpc>
            <a:spcBef>
              <a:spcPct val="0"/>
            </a:spcBef>
            <a:spcAft>
              <a:spcPct val="35000"/>
            </a:spcAft>
          </a:pPr>
          <a:r>
            <a:rPr lang="en-US" sz="1700" b="1" kern="1200" dirty="0"/>
            <a:t>Employee Relations</a:t>
          </a:r>
        </a:p>
      </dsp:txBody>
      <dsp:txXfrm rot="10800000">
        <a:off x="6662207" y="2133588"/>
        <a:ext cx="1687714" cy="1033990"/>
      </dsp:txXfrm>
    </dsp:sp>
  </dsp:spTree>
</dsp:drawing>
</file>

<file path=ppt/diagrams/layout1.xml><?xml version="1.0" encoding="utf-8"?>
<dgm:layoutDef xmlns:dgm="http://schemas.openxmlformats.org/drawingml/2006/diagram" xmlns:a="http://schemas.openxmlformats.org/drawingml/2006/main" uniqueId="urn:microsoft.com/office/officeart/2005/8/layout/pList2">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4837DD0-824B-4FF9-B4B5-43FCEE16C807}" type="datetimeFigureOut">
              <a:rPr lang="en-US" smtClean="0"/>
              <a:pPr/>
              <a:t>1/22/2020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84620E7-8360-4DCA-B0CC-666F35AAA4E1}" type="slidenum">
              <a:rPr lang="en-US" smtClean="0"/>
              <a:pPr/>
              <a:t>‹#›</a:t>
            </a:fld>
            <a:endParaRPr lang="en-US" dirty="0"/>
          </a:p>
        </p:txBody>
      </p:sp>
    </p:spTree>
    <p:extLst>
      <p:ext uri="{BB962C8B-B14F-4D97-AF65-F5344CB8AC3E}">
        <p14:creationId xmlns:p14="http://schemas.microsoft.com/office/powerpoint/2010/main" val="3403691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aseline="0" dirty="0"/>
              <a:t>Brief Summary of Role: </a:t>
            </a:r>
            <a:r>
              <a:rPr lang="en-US" dirty="0"/>
              <a:t>My role as HR Manager for the Department and Center will</a:t>
            </a:r>
            <a:r>
              <a:rPr lang="en-US" baseline="0" dirty="0"/>
              <a:t> </a:t>
            </a:r>
            <a:r>
              <a:rPr lang="en-US" dirty="0"/>
              <a:t>focus on supporting with recruiting, onboarding,</a:t>
            </a:r>
            <a:r>
              <a:rPr lang="en-US" baseline="0" dirty="0"/>
              <a:t> and employee/staffing relations.</a:t>
            </a:r>
            <a:endParaRPr lang="en-US" sz="1200" kern="1200" baseline="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84620E7-8360-4DCA-B0CC-666F35AAA4E1}" type="slidenum">
              <a:rPr lang="en-US" smtClean="0"/>
              <a:pPr/>
              <a:t>1</a:t>
            </a:fld>
            <a:endParaRPr lang="en-US" dirty="0"/>
          </a:p>
        </p:txBody>
      </p:sp>
    </p:spTree>
    <p:extLst>
      <p:ext uri="{BB962C8B-B14F-4D97-AF65-F5344CB8AC3E}">
        <p14:creationId xmlns:p14="http://schemas.microsoft.com/office/powerpoint/2010/main" val="1654322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Tx/>
              <a:buChar char="-"/>
            </a:pPr>
            <a:r>
              <a:rPr lang="en-US" sz="1200" kern="1200" dirty="0">
                <a:solidFill>
                  <a:schemeClr val="tx1"/>
                </a:solidFill>
                <a:effectLst/>
                <a:latin typeface="+mn-lt"/>
                <a:ea typeface="+mn-ea"/>
                <a:cs typeface="+mn-cs"/>
              </a:rPr>
              <a:t>My office will work with PI/supervisors with initiating a replacement position, new position, or reclassification, salary adjustment of an existing position.</a:t>
            </a:r>
            <a:r>
              <a:rPr lang="en-US" sz="1200" kern="1200" baseline="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marL="171450" indent="-171450">
              <a:buFontTx/>
              <a:buChar char="-"/>
            </a:pPr>
            <a:r>
              <a:rPr lang="en-US" sz="1200" kern="1200" dirty="0">
                <a:solidFill>
                  <a:schemeClr val="tx1"/>
                </a:solidFill>
                <a:effectLst/>
                <a:latin typeface="+mn-lt"/>
                <a:ea typeface="+mn-ea"/>
                <a:cs typeface="+mn-cs"/>
              </a:rPr>
              <a:t>For Staff recruitment my office will negotiate salaries</a:t>
            </a:r>
            <a:r>
              <a:rPr lang="en-US" sz="1200" kern="1200" baseline="0" dirty="0">
                <a:solidFill>
                  <a:schemeClr val="tx1"/>
                </a:solidFill>
                <a:effectLst/>
                <a:latin typeface="+mn-lt"/>
                <a:ea typeface="+mn-ea"/>
                <a:cs typeface="+mn-cs"/>
              </a:rPr>
              <a:t> with central HR/compensation once a</a:t>
            </a:r>
            <a:r>
              <a:rPr lang="en-US" sz="1200" kern="1200" dirty="0">
                <a:solidFill>
                  <a:schemeClr val="tx1"/>
                </a:solidFill>
                <a:effectLst/>
                <a:latin typeface="+mn-lt"/>
                <a:ea typeface="+mn-ea"/>
                <a:cs typeface="+mn-cs"/>
              </a:rPr>
              <a:t> finalist</a:t>
            </a:r>
            <a:r>
              <a:rPr lang="en-US" sz="1200" kern="1200" baseline="0" dirty="0">
                <a:solidFill>
                  <a:schemeClr val="tx1"/>
                </a:solidFill>
                <a:effectLst/>
                <a:latin typeface="+mn-lt"/>
                <a:ea typeface="+mn-ea"/>
                <a:cs typeface="+mn-cs"/>
              </a:rPr>
              <a:t> is identified. </a:t>
            </a:r>
            <a:r>
              <a:rPr lang="en-US" sz="1200" kern="1200" dirty="0">
                <a:solidFill>
                  <a:schemeClr val="tx1"/>
                </a:solidFill>
                <a:effectLst/>
                <a:latin typeface="+mn-lt"/>
                <a:ea typeface="+mn-ea"/>
                <a:cs typeface="+mn-cs"/>
              </a:rPr>
              <a:t>This will eliminate the current issue with multiple offers being submitted,</a:t>
            </a:r>
            <a:r>
              <a:rPr lang="en-US" sz="1200" kern="1200" baseline="0" dirty="0">
                <a:solidFill>
                  <a:schemeClr val="tx1"/>
                </a:solidFill>
                <a:effectLst/>
                <a:latin typeface="+mn-lt"/>
                <a:ea typeface="+mn-ea"/>
                <a:cs typeface="+mn-cs"/>
              </a:rPr>
              <a:t> creating a delay in the hire process. </a:t>
            </a:r>
            <a:r>
              <a:rPr lang="en-US" sz="1200" kern="1200" dirty="0">
                <a:solidFill>
                  <a:schemeClr val="tx1"/>
                </a:solidFill>
                <a:effectLst/>
                <a:latin typeface="+mn-lt"/>
                <a:ea typeface="+mn-ea"/>
                <a:cs typeface="+mn-cs"/>
              </a:rPr>
              <a:t>Once an agreement is in place, I will initiate the onboarding process along with the Hiring Manager. (Remind</a:t>
            </a:r>
            <a:r>
              <a:rPr lang="en-US" sz="1200" kern="1200" baseline="0" dirty="0">
                <a:solidFill>
                  <a:schemeClr val="tx1"/>
                </a:solidFill>
                <a:effectLst/>
                <a:latin typeface="+mn-lt"/>
                <a:ea typeface="+mn-ea"/>
                <a:cs typeface="+mn-cs"/>
              </a:rPr>
              <a:t> folks that they are no longer to contact compensation directly)</a:t>
            </a:r>
            <a:endParaRPr lang="en-US" sz="1200" kern="1200" dirty="0">
              <a:solidFill>
                <a:schemeClr val="tx1"/>
              </a:solidFill>
              <a:effectLst/>
              <a:latin typeface="+mn-lt"/>
              <a:ea typeface="+mn-ea"/>
              <a:cs typeface="+mn-cs"/>
            </a:endParaRPr>
          </a:p>
          <a:p>
            <a:pPr marL="171450" indent="-171450">
              <a:buFontTx/>
              <a:buChar char="-"/>
            </a:pPr>
            <a:r>
              <a:rPr lang="en-US" sz="1200" kern="1200" dirty="0">
                <a:solidFill>
                  <a:schemeClr val="tx1"/>
                </a:solidFill>
                <a:effectLst/>
                <a:latin typeface="+mn-lt"/>
                <a:ea typeface="+mn-ea"/>
                <a:cs typeface="+mn-cs"/>
              </a:rPr>
              <a:t>My office will continue to manage recruitment for work study students, student workers, and part-time temporary employees</a:t>
            </a:r>
          </a:p>
          <a:p>
            <a:pPr marL="171450" indent="-171450">
              <a:buFontTx/>
              <a:buChar char="-"/>
            </a:pPr>
            <a:r>
              <a:rPr lang="en-US" sz="1200" kern="1200" baseline="0" dirty="0">
                <a:solidFill>
                  <a:schemeClr val="tx1"/>
                </a:solidFill>
                <a:effectLst/>
                <a:latin typeface="+mn-lt"/>
                <a:ea typeface="+mn-ea"/>
                <a:cs typeface="+mn-cs"/>
              </a:rPr>
              <a:t>Manage visa process for new hire and extension of full-time staff and student/temporary workers. Work closely with ISSS to ensure that visas are processed without delays.</a:t>
            </a:r>
          </a:p>
          <a:p>
            <a:pPr marL="171450" indent="-171450">
              <a:buFontTx/>
              <a:buChar char="-"/>
            </a:pPr>
            <a:r>
              <a:rPr lang="en-US" sz="1200" kern="1200" dirty="0">
                <a:solidFill>
                  <a:schemeClr val="tx1"/>
                </a:solidFill>
                <a:effectLst/>
                <a:latin typeface="+mn-lt"/>
                <a:ea typeface="+mn-ea"/>
                <a:cs typeface="+mn-cs"/>
              </a:rPr>
              <a:t>Serve as primary departmental contact regarding staff and labor relations. Counsel staff and supervisors who are having work issues in an attempt to resolve the situation prior to referring to University HR/Staff &amp; Labor Relations.  Mediate employee/employer discussions pertaining to performance management. Guide supervisors regarding the steps involved and assist them in the preparation of necessary documentation. I have an open door policy,</a:t>
            </a:r>
            <a:r>
              <a:rPr lang="en-US" sz="1200" kern="1200" baseline="0" dirty="0">
                <a:solidFill>
                  <a:schemeClr val="tx1"/>
                </a:solidFill>
                <a:effectLst/>
                <a:latin typeface="+mn-lt"/>
                <a:ea typeface="+mn-ea"/>
                <a:cs typeface="+mn-cs"/>
              </a:rPr>
              <a:t> you are welcome to stop by my office with any questions or concerns.</a:t>
            </a:r>
            <a:endParaRPr lang="en-US" sz="1200" kern="1200" dirty="0">
              <a:solidFill>
                <a:schemeClr val="tx1"/>
              </a:solidFill>
              <a:effectLst/>
              <a:latin typeface="+mn-lt"/>
              <a:ea typeface="+mn-ea"/>
              <a:cs typeface="+mn-cs"/>
            </a:endParaRPr>
          </a:p>
          <a:p>
            <a:pPr marL="171450" indent="-171450">
              <a:buFontTx/>
              <a:buChar char="-"/>
            </a:pPr>
            <a:endParaRPr lang="en-US" sz="1200" kern="1200" dirty="0">
              <a:solidFill>
                <a:schemeClr val="tx1"/>
              </a:solidFill>
              <a:effectLst/>
              <a:latin typeface="+mn-lt"/>
              <a:ea typeface="+mn-ea"/>
              <a:cs typeface="+mn-cs"/>
            </a:endParaRPr>
          </a:p>
          <a:p>
            <a:pPr marL="171450" indent="-171450">
              <a:buFontTx/>
              <a:buChar char="-"/>
            </a:pPr>
            <a:endParaRPr lang="en-US" baseline="0" dirty="0"/>
          </a:p>
        </p:txBody>
      </p:sp>
      <p:sp>
        <p:nvSpPr>
          <p:cNvPr id="4" name="Slide Number Placeholder 3"/>
          <p:cNvSpPr>
            <a:spLocks noGrp="1"/>
          </p:cNvSpPr>
          <p:nvPr>
            <p:ph type="sldNum" sz="quarter" idx="10"/>
          </p:nvPr>
        </p:nvSpPr>
        <p:spPr/>
        <p:txBody>
          <a:bodyPr/>
          <a:lstStyle/>
          <a:p>
            <a:fld id="{084620E7-8360-4DCA-B0CC-666F35AAA4E1}" type="slidenum">
              <a:rPr lang="en-US" smtClean="0"/>
              <a:pPr/>
              <a:t>2</a:t>
            </a:fld>
            <a:endParaRPr lang="en-US" dirty="0"/>
          </a:p>
        </p:txBody>
      </p:sp>
    </p:spTree>
    <p:extLst>
      <p:ext uri="{BB962C8B-B14F-4D97-AF65-F5344CB8AC3E}">
        <p14:creationId xmlns:p14="http://schemas.microsoft.com/office/powerpoint/2010/main" val="41404505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sz="1200" kern="1200" dirty="0">
                <a:solidFill>
                  <a:schemeClr val="tx1"/>
                </a:solidFill>
                <a:effectLst/>
                <a:latin typeface="+mn-lt"/>
                <a:ea typeface="+mn-ea"/>
                <a:cs typeface="+mn-cs"/>
              </a:rPr>
              <a:t>My office will work with PI/supervisors with initiating a replacement position, new position, or reclassification, salary adjustment of an existing position.</a:t>
            </a:r>
            <a:r>
              <a:rPr lang="en-US" sz="1200" kern="1200" baseline="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marL="171450" indent="-171450">
              <a:buFontTx/>
              <a:buChar char="-"/>
            </a:pPr>
            <a:r>
              <a:rPr lang="en-US" sz="1200" kern="1200" dirty="0">
                <a:solidFill>
                  <a:schemeClr val="tx1"/>
                </a:solidFill>
                <a:effectLst/>
                <a:latin typeface="+mn-lt"/>
                <a:ea typeface="+mn-ea"/>
                <a:cs typeface="+mn-cs"/>
              </a:rPr>
              <a:t>For Staff recruitment my office will negotiate salaries</a:t>
            </a:r>
            <a:r>
              <a:rPr lang="en-US" sz="1200" kern="1200" baseline="0" dirty="0">
                <a:solidFill>
                  <a:schemeClr val="tx1"/>
                </a:solidFill>
                <a:effectLst/>
                <a:latin typeface="+mn-lt"/>
                <a:ea typeface="+mn-ea"/>
                <a:cs typeface="+mn-cs"/>
              </a:rPr>
              <a:t> with central HR/compensation once a</a:t>
            </a:r>
            <a:r>
              <a:rPr lang="en-US" sz="1200" kern="1200" dirty="0">
                <a:solidFill>
                  <a:schemeClr val="tx1"/>
                </a:solidFill>
                <a:effectLst/>
                <a:latin typeface="+mn-lt"/>
                <a:ea typeface="+mn-ea"/>
                <a:cs typeface="+mn-cs"/>
              </a:rPr>
              <a:t> finalist</a:t>
            </a:r>
            <a:r>
              <a:rPr lang="en-US" sz="1200" kern="1200" baseline="0" dirty="0">
                <a:solidFill>
                  <a:schemeClr val="tx1"/>
                </a:solidFill>
                <a:effectLst/>
                <a:latin typeface="+mn-lt"/>
                <a:ea typeface="+mn-ea"/>
                <a:cs typeface="+mn-cs"/>
              </a:rPr>
              <a:t> is identified. </a:t>
            </a:r>
            <a:r>
              <a:rPr lang="en-US" sz="1200" kern="1200" dirty="0">
                <a:solidFill>
                  <a:schemeClr val="tx1"/>
                </a:solidFill>
                <a:effectLst/>
                <a:latin typeface="+mn-lt"/>
                <a:ea typeface="+mn-ea"/>
                <a:cs typeface="+mn-cs"/>
              </a:rPr>
              <a:t>This will eliminate the current issue with multiple offers being submitted,</a:t>
            </a:r>
            <a:r>
              <a:rPr lang="en-US" sz="1200" kern="1200" baseline="0" dirty="0">
                <a:solidFill>
                  <a:schemeClr val="tx1"/>
                </a:solidFill>
                <a:effectLst/>
                <a:latin typeface="+mn-lt"/>
                <a:ea typeface="+mn-ea"/>
                <a:cs typeface="+mn-cs"/>
              </a:rPr>
              <a:t> creating a delay in the hire process. </a:t>
            </a:r>
            <a:r>
              <a:rPr lang="en-US" sz="1200" kern="1200" dirty="0">
                <a:solidFill>
                  <a:schemeClr val="tx1"/>
                </a:solidFill>
                <a:effectLst/>
                <a:latin typeface="+mn-lt"/>
                <a:ea typeface="+mn-ea"/>
                <a:cs typeface="+mn-cs"/>
              </a:rPr>
              <a:t>Once an agreement is in place, I will initiate the onboarding process along with the Hiring Manager. (Remind</a:t>
            </a:r>
            <a:r>
              <a:rPr lang="en-US" sz="1200" kern="1200" baseline="0" dirty="0">
                <a:solidFill>
                  <a:schemeClr val="tx1"/>
                </a:solidFill>
                <a:effectLst/>
                <a:latin typeface="+mn-lt"/>
                <a:ea typeface="+mn-ea"/>
                <a:cs typeface="+mn-cs"/>
              </a:rPr>
              <a:t> folks that they are no longer to contact compensation directly)</a:t>
            </a:r>
            <a:endParaRPr lang="en-US" sz="1200" kern="1200" dirty="0">
              <a:solidFill>
                <a:schemeClr val="tx1"/>
              </a:solidFill>
              <a:effectLst/>
              <a:latin typeface="+mn-lt"/>
              <a:ea typeface="+mn-ea"/>
              <a:cs typeface="+mn-cs"/>
            </a:endParaRPr>
          </a:p>
          <a:p>
            <a:pPr marL="171450" indent="-171450">
              <a:buFontTx/>
              <a:buChar char="-"/>
            </a:pPr>
            <a:r>
              <a:rPr lang="en-US" sz="1200" kern="1200" dirty="0">
                <a:solidFill>
                  <a:schemeClr val="tx1"/>
                </a:solidFill>
                <a:effectLst/>
                <a:latin typeface="+mn-lt"/>
                <a:ea typeface="+mn-ea"/>
                <a:cs typeface="+mn-cs"/>
              </a:rPr>
              <a:t>My office will continue to manage recruitment for work study students, student workers, and part-time temporary employees</a:t>
            </a:r>
          </a:p>
          <a:p>
            <a:pPr marL="171450" indent="-171450">
              <a:buFontTx/>
              <a:buChar char="-"/>
            </a:pPr>
            <a:r>
              <a:rPr lang="en-US" sz="1200" kern="1200" baseline="0" dirty="0">
                <a:solidFill>
                  <a:schemeClr val="tx1"/>
                </a:solidFill>
                <a:effectLst/>
                <a:latin typeface="+mn-lt"/>
                <a:ea typeface="+mn-ea"/>
                <a:cs typeface="+mn-cs"/>
              </a:rPr>
              <a:t>Manage visa process for new hire and extension of full-time staff and student/temporary workers. Work closely with ISSS to ensure that visas are processed without delays.</a:t>
            </a:r>
          </a:p>
          <a:p>
            <a:pPr marL="171450" indent="-171450">
              <a:buFontTx/>
              <a:buChar char="-"/>
            </a:pPr>
            <a:r>
              <a:rPr lang="en-US" sz="1200" kern="1200" dirty="0">
                <a:solidFill>
                  <a:schemeClr val="tx1"/>
                </a:solidFill>
                <a:effectLst/>
                <a:latin typeface="+mn-lt"/>
                <a:ea typeface="+mn-ea"/>
                <a:cs typeface="+mn-cs"/>
              </a:rPr>
              <a:t>Serve as primary departmental contact regarding staff and labor relations. Counsel staff and supervisors who are having work issues in an attempt to resolve the situation prior to referring to University HR/Staff &amp; Labor Relations.  Mediate employee/employer discussions pertaining to performance management. Guide supervisors regarding the steps involved and assist them in the preparation of necessary documentation. I have an open door policy,</a:t>
            </a:r>
            <a:r>
              <a:rPr lang="en-US" sz="1200" kern="1200" baseline="0" dirty="0">
                <a:solidFill>
                  <a:schemeClr val="tx1"/>
                </a:solidFill>
                <a:effectLst/>
                <a:latin typeface="+mn-lt"/>
                <a:ea typeface="+mn-ea"/>
                <a:cs typeface="+mn-cs"/>
              </a:rPr>
              <a:t> you are welcome to stop by my office with any questions or concerns.</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084620E7-8360-4DCA-B0CC-666F35AAA4E1}" type="slidenum">
              <a:rPr lang="en-US" smtClean="0"/>
              <a:pPr/>
              <a:t>3</a:t>
            </a:fld>
            <a:endParaRPr lang="en-US" dirty="0"/>
          </a:p>
        </p:txBody>
      </p:sp>
    </p:spTree>
    <p:extLst>
      <p:ext uri="{BB962C8B-B14F-4D97-AF65-F5344CB8AC3E}">
        <p14:creationId xmlns:p14="http://schemas.microsoft.com/office/powerpoint/2010/main" val="594156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While my office can answer many questions, the Penn Employee Solution Center can provide </a:t>
            </a:r>
            <a:r>
              <a:rPr lang="en-US" dirty="0"/>
              <a:t>consistent, up-to-date responses to your questions.  My office is available as a resource</a:t>
            </a:r>
            <a:r>
              <a:rPr lang="en-US" baseline="0" dirty="0"/>
              <a:t> i</a:t>
            </a:r>
            <a:r>
              <a:rPr lang="en-US" dirty="0"/>
              <a:t>f</a:t>
            </a:r>
            <a:r>
              <a:rPr lang="en-US" baseline="0" dirty="0"/>
              <a:t> you are not satisfied with the Solution Center.</a:t>
            </a:r>
          </a:p>
          <a:p>
            <a:endParaRPr lang="en-US" baseline="0" dirty="0"/>
          </a:p>
          <a:p>
            <a:r>
              <a:rPr lang="en-US" dirty="0"/>
              <a:t>Workday Self Service enables you to take ownership in maintaining and managing your own information. You can perform certain actions on your personal information, benefits, pay elections (previously known as direct deposit), time tracking, and time off.</a:t>
            </a:r>
          </a:p>
        </p:txBody>
      </p:sp>
      <p:sp>
        <p:nvSpPr>
          <p:cNvPr id="4" name="Slide Number Placeholder 3"/>
          <p:cNvSpPr>
            <a:spLocks noGrp="1"/>
          </p:cNvSpPr>
          <p:nvPr>
            <p:ph type="sldNum" sz="quarter" idx="10"/>
          </p:nvPr>
        </p:nvSpPr>
        <p:spPr/>
        <p:txBody>
          <a:bodyPr/>
          <a:lstStyle/>
          <a:p>
            <a:fld id="{084620E7-8360-4DCA-B0CC-666F35AAA4E1}" type="slidenum">
              <a:rPr lang="en-US" smtClean="0"/>
              <a:pPr/>
              <a:t>4</a:t>
            </a:fld>
            <a:endParaRPr lang="en-US" dirty="0"/>
          </a:p>
        </p:txBody>
      </p:sp>
    </p:spTree>
    <p:extLst>
      <p:ext uri="{BB962C8B-B14F-4D97-AF65-F5344CB8AC3E}">
        <p14:creationId xmlns:p14="http://schemas.microsoft.com/office/powerpoint/2010/main" val="41550396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While my office can answer many questions, the Penn Employee Solution Center can provide </a:t>
            </a:r>
            <a:r>
              <a:rPr lang="en-US" dirty="0"/>
              <a:t>consistent, up-to-date responses to your questions.  My office is available as a resource</a:t>
            </a:r>
            <a:r>
              <a:rPr lang="en-US" baseline="0" dirty="0"/>
              <a:t> i</a:t>
            </a:r>
            <a:r>
              <a:rPr lang="en-US" dirty="0"/>
              <a:t>f</a:t>
            </a:r>
            <a:r>
              <a:rPr lang="en-US" baseline="0" dirty="0"/>
              <a:t> you are not satisfied with the Solution Center.</a:t>
            </a:r>
          </a:p>
          <a:p>
            <a:endParaRPr lang="en-US" baseline="0" dirty="0"/>
          </a:p>
          <a:p>
            <a:r>
              <a:rPr lang="en-US" dirty="0"/>
              <a:t>Workday Self Service enables you to take ownership in maintaining and managing your own information. You can perform certain actions on your personal information, benefits, pay elections (previously known as direct deposit), time tracking, and time off.</a:t>
            </a:r>
          </a:p>
        </p:txBody>
      </p:sp>
      <p:sp>
        <p:nvSpPr>
          <p:cNvPr id="4" name="Slide Number Placeholder 3"/>
          <p:cNvSpPr>
            <a:spLocks noGrp="1"/>
          </p:cNvSpPr>
          <p:nvPr>
            <p:ph type="sldNum" sz="quarter" idx="10"/>
          </p:nvPr>
        </p:nvSpPr>
        <p:spPr/>
        <p:txBody>
          <a:bodyPr/>
          <a:lstStyle/>
          <a:p>
            <a:fld id="{084620E7-8360-4DCA-B0CC-666F35AAA4E1}" type="slidenum">
              <a:rPr lang="en-US" smtClean="0"/>
              <a:pPr/>
              <a:t>5</a:t>
            </a:fld>
            <a:endParaRPr lang="en-US" dirty="0"/>
          </a:p>
        </p:txBody>
      </p:sp>
    </p:spTree>
    <p:extLst>
      <p:ext uri="{BB962C8B-B14F-4D97-AF65-F5344CB8AC3E}">
        <p14:creationId xmlns:p14="http://schemas.microsoft.com/office/powerpoint/2010/main" val="10346759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084620E7-8360-4DCA-B0CC-666F35AAA4E1}" type="slidenum">
              <a:rPr lang="en-US" smtClean="0"/>
              <a:pPr/>
              <a:t>6</a:t>
            </a:fld>
            <a:endParaRPr lang="en-US" dirty="0"/>
          </a:p>
        </p:txBody>
      </p:sp>
    </p:spTree>
    <p:extLst>
      <p:ext uri="{BB962C8B-B14F-4D97-AF65-F5344CB8AC3E}">
        <p14:creationId xmlns:p14="http://schemas.microsoft.com/office/powerpoint/2010/main" val="28848442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a:t>The goal of the annual performance appraisal process is to provide staff members with feedback on their performance and accomplishments for the previous year. Annual</a:t>
            </a:r>
            <a:r>
              <a:rPr lang="en-US" sz="1600" baseline="0" dirty="0"/>
              <a:t> reviews will open Mid March through June 1</a:t>
            </a:r>
            <a:r>
              <a:rPr lang="en-US" sz="1600" baseline="30000" dirty="0"/>
              <a:t>st</a:t>
            </a:r>
            <a:r>
              <a:rPr lang="en-US" sz="1600" baseline="0" dirty="0"/>
              <a:t>., I have provided the link to online training modules to help guide you through this process, however, feel free to call my office with any questions.</a:t>
            </a:r>
          </a:p>
        </p:txBody>
      </p:sp>
      <p:sp>
        <p:nvSpPr>
          <p:cNvPr id="4" name="Slide Number Placeholder 3"/>
          <p:cNvSpPr>
            <a:spLocks noGrp="1"/>
          </p:cNvSpPr>
          <p:nvPr>
            <p:ph type="sldNum" sz="quarter" idx="10"/>
          </p:nvPr>
        </p:nvSpPr>
        <p:spPr/>
        <p:txBody>
          <a:bodyPr/>
          <a:lstStyle/>
          <a:p>
            <a:fld id="{084620E7-8360-4DCA-B0CC-666F35AAA4E1}" type="slidenum">
              <a:rPr lang="en-US" smtClean="0"/>
              <a:pPr/>
              <a:t>7</a:t>
            </a:fld>
            <a:endParaRPr lang="en-US" dirty="0"/>
          </a:p>
        </p:txBody>
      </p:sp>
    </p:spTree>
    <p:extLst>
      <p:ext uri="{BB962C8B-B14F-4D97-AF65-F5344CB8AC3E}">
        <p14:creationId xmlns:p14="http://schemas.microsoft.com/office/powerpoint/2010/main" val="21336651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Before I get to</a:t>
            </a:r>
            <a:r>
              <a:rPr lang="en-US" baseline="0" dirty="0"/>
              <a:t> questions I wanted to quickly touch on a recurring issue when an staff is transferring to another department within the University.  If you have accepted a position within the University, please DO NOT submit your resignation via workday.  This process will terminate your employee status generating a gap in service.  Please be sure to discuss your request with your current manager, providing them with your letter of resignation and we work with the receiving department in transferring your record.</a:t>
            </a:r>
          </a:p>
          <a:p>
            <a:pPr marL="171450" indent="-171450">
              <a:buFontTx/>
              <a:buChar char="-"/>
            </a:pPr>
            <a:r>
              <a:rPr lang="en-US" baseline="0" dirty="0"/>
              <a:t>Questions?</a:t>
            </a:r>
            <a:endParaRPr lang="en-US" dirty="0"/>
          </a:p>
        </p:txBody>
      </p:sp>
      <p:sp>
        <p:nvSpPr>
          <p:cNvPr id="4" name="Slide Number Placeholder 3"/>
          <p:cNvSpPr>
            <a:spLocks noGrp="1"/>
          </p:cNvSpPr>
          <p:nvPr>
            <p:ph type="sldNum" sz="quarter" idx="10"/>
          </p:nvPr>
        </p:nvSpPr>
        <p:spPr/>
        <p:txBody>
          <a:bodyPr/>
          <a:lstStyle/>
          <a:p>
            <a:fld id="{084620E7-8360-4DCA-B0CC-666F35AAA4E1}" type="slidenum">
              <a:rPr lang="en-US" smtClean="0"/>
              <a:pPr/>
              <a:t>8</a:t>
            </a:fld>
            <a:endParaRPr lang="en-US" dirty="0"/>
          </a:p>
        </p:txBody>
      </p:sp>
    </p:spTree>
    <p:extLst>
      <p:ext uri="{BB962C8B-B14F-4D97-AF65-F5344CB8AC3E}">
        <p14:creationId xmlns:p14="http://schemas.microsoft.com/office/powerpoint/2010/main" val="22027797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2"/>
                </a:solidFill>
                <a:latin typeface="Arial" pitchFamily="34" charset="0"/>
                <a:cs typeface="Arial"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accent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3079" name="Picture 7"/>
          <p:cNvPicPr>
            <a:picLocks noChangeAspect="1" noChangeArrowheads="1"/>
          </p:cNvPicPr>
          <p:nvPr userDrawn="1"/>
        </p:nvPicPr>
        <p:blipFill>
          <a:blip r:embed="rId2" cstate="print"/>
          <a:srcRect/>
          <a:stretch>
            <a:fillRect/>
          </a:stretch>
        </p:blipFill>
        <p:spPr bwMode="auto">
          <a:xfrm>
            <a:off x="283720" y="199416"/>
            <a:ext cx="2028825" cy="695325"/>
          </a:xfrm>
          <a:prstGeom prst="rect">
            <a:avLst/>
          </a:prstGeom>
          <a:noFill/>
          <a:ln w="9525">
            <a:noFill/>
            <a:miter lim="800000"/>
            <a:headEnd/>
            <a:tailEnd/>
          </a:ln>
          <a:effectLst/>
        </p:spPr>
      </p:pic>
      <p:pic>
        <p:nvPicPr>
          <p:cNvPr id="5" name="Picture 3"/>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9411" y="5411787"/>
            <a:ext cx="2051050" cy="94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5105400" y="5476874"/>
            <a:ext cx="3451225" cy="87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sz="2800">
                <a:latin typeface="Arial" pitchFamily="34" charset="0"/>
                <a:cs typeface="Arial" pitchFamily="34" charset="0"/>
              </a:defRPr>
            </a:lvl1pPr>
            <a:lvl2pPr>
              <a:defRPr sz="2400">
                <a:solidFill>
                  <a:schemeClr val="accent1">
                    <a:lumMod val="75000"/>
                  </a:schemeClr>
                </a:solidFill>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0" y="6501583"/>
            <a:ext cx="402674" cy="307777"/>
          </a:xfrm>
          <a:prstGeom prst="rect">
            <a:avLst/>
          </a:prstGeom>
          <a:noFill/>
        </p:spPr>
        <p:txBody>
          <a:bodyPr wrap="none" rtlCol="0">
            <a:spAutoFit/>
          </a:bodyPr>
          <a:lstStyle/>
          <a:p>
            <a:fld id="{5D4E0027-EEB4-4707-A239-4205FC1E2C2E}" type="slidenum">
              <a:rPr lang="en-US" sz="1400" smtClean="0">
                <a:solidFill>
                  <a:schemeClr val="tx2"/>
                </a:solidFill>
                <a:latin typeface="Arial" pitchFamily="34" charset="0"/>
                <a:cs typeface="Arial" pitchFamily="34" charset="0"/>
              </a:rPr>
              <a:pPr/>
              <a:t>‹#›</a:t>
            </a:fld>
            <a:endParaRPr lang="en-US" sz="1400" dirty="0">
              <a:solidFill>
                <a:schemeClr val="tx2"/>
              </a:solidFill>
              <a:latin typeface="Arial" pitchFamily="34" charset="0"/>
              <a:cs typeface="Arial"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2"/>
          <p:cNvSpPr>
            <a:spLocks noChangeArrowheads="1"/>
          </p:cNvSpPr>
          <p:nvPr/>
        </p:nvSpPr>
        <p:spPr bwMode="auto">
          <a:xfrm>
            <a:off x="0" y="0"/>
            <a:ext cx="9144000" cy="1066800"/>
          </a:xfrm>
          <a:prstGeom prst="rect">
            <a:avLst/>
          </a:prstGeom>
          <a:solidFill>
            <a:srgbClr val="011F5B"/>
          </a:solidFill>
          <a:ln w="9525">
            <a:noFill/>
            <a:miter lim="800000"/>
            <a:headEnd/>
            <a:tailEnd/>
          </a:ln>
          <a:effectLst/>
        </p:spPr>
        <p:txBody>
          <a:bodyPr wrap="none" anchor="ctr"/>
          <a:lstStyle/>
          <a:p>
            <a:pPr algn="l" fontAlgn="base">
              <a:spcBef>
                <a:spcPct val="0"/>
              </a:spcBef>
              <a:spcAft>
                <a:spcPct val="0"/>
              </a:spcAft>
            </a:pPr>
            <a:endParaRPr lang="en-US" sz="2400" dirty="0">
              <a:solidFill>
                <a:srgbClr val="000000"/>
              </a:solidFill>
              <a:latin typeface="Times New Roman" pitchFamily="18" charset="0"/>
            </a:endParaRPr>
          </a:p>
        </p:txBody>
      </p:sp>
      <p:sp>
        <p:nvSpPr>
          <p:cNvPr id="2" name="Title Placeholder 1"/>
          <p:cNvSpPr>
            <a:spLocks noGrp="1"/>
          </p:cNvSpPr>
          <p:nvPr>
            <p:ph type="title"/>
          </p:nvPr>
        </p:nvSpPr>
        <p:spPr>
          <a:xfrm>
            <a:off x="152400" y="0"/>
            <a:ext cx="8991600" cy="10668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52400" y="1219200"/>
            <a:ext cx="8763000" cy="4906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0" y="6492875"/>
            <a:ext cx="381000" cy="365125"/>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pPr/>
              <a:t>‹#›</a:t>
            </a:fld>
            <a:endParaRPr lang="en-US" dirty="0"/>
          </a:p>
        </p:txBody>
      </p:sp>
      <p:sp>
        <p:nvSpPr>
          <p:cNvPr id="8" name="Line 7"/>
          <p:cNvSpPr>
            <a:spLocks noChangeShapeType="1"/>
          </p:cNvSpPr>
          <p:nvPr/>
        </p:nvSpPr>
        <p:spPr bwMode="auto">
          <a:xfrm>
            <a:off x="0" y="1066800"/>
            <a:ext cx="9144000" cy="0"/>
          </a:xfrm>
          <a:prstGeom prst="line">
            <a:avLst/>
          </a:prstGeom>
          <a:noFill/>
          <a:ln w="57150">
            <a:solidFill>
              <a:srgbClr val="990000"/>
            </a:solidFill>
            <a:round/>
            <a:headEnd/>
            <a:tailEnd/>
          </a:ln>
          <a:effectLst/>
        </p:spPr>
        <p:txBody>
          <a:bodyPr wrap="none" anchor="ctr"/>
          <a:lstStyle/>
          <a:p>
            <a:pPr algn="ctr" fontAlgn="base">
              <a:spcBef>
                <a:spcPct val="0"/>
              </a:spcBef>
              <a:spcAft>
                <a:spcPct val="0"/>
              </a:spcAft>
            </a:pPr>
            <a:endParaRPr lang="en-US" sz="2400" dirty="0">
              <a:solidFill>
                <a:srgbClr val="000000"/>
              </a:solidFill>
              <a:latin typeface="Times New Roman" pitchFamily="18" charset="0"/>
            </a:endParaRPr>
          </a:p>
        </p:txBody>
      </p:sp>
      <p:sp>
        <p:nvSpPr>
          <p:cNvPr id="9" name="Line 6"/>
          <p:cNvSpPr>
            <a:spLocks noChangeShapeType="1"/>
          </p:cNvSpPr>
          <p:nvPr/>
        </p:nvSpPr>
        <p:spPr bwMode="auto">
          <a:xfrm>
            <a:off x="457200" y="6400800"/>
            <a:ext cx="8229600" cy="0"/>
          </a:xfrm>
          <a:prstGeom prst="line">
            <a:avLst/>
          </a:prstGeom>
          <a:noFill/>
          <a:ln w="19050">
            <a:solidFill>
              <a:srgbClr val="990000"/>
            </a:solidFill>
            <a:round/>
            <a:headEnd/>
            <a:tailEnd/>
          </a:ln>
          <a:effectLst/>
        </p:spPr>
        <p:txBody>
          <a:bodyPr/>
          <a:lstStyle/>
          <a:p>
            <a:pPr algn="ctr" fontAlgn="base">
              <a:spcBef>
                <a:spcPct val="0"/>
              </a:spcBef>
              <a:spcAft>
                <a:spcPct val="0"/>
              </a:spcAft>
            </a:pPr>
            <a:endParaRPr lang="en-US" sz="2400" dirty="0">
              <a:solidFill>
                <a:srgbClr val="000000"/>
              </a:solidFill>
              <a:latin typeface="Times New Roman" pitchFamily="18" charset="0"/>
            </a:endParaRPr>
          </a:p>
        </p:txBody>
      </p:sp>
      <p:pic>
        <p:nvPicPr>
          <p:cNvPr id="10" name="Picture 9" descr="pennlogo_small"/>
          <p:cNvPicPr>
            <a:picLocks noChangeAspect="1" noChangeArrowheads="1"/>
          </p:cNvPicPr>
          <p:nvPr/>
        </p:nvPicPr>
        <p:blipFill>
          <a:blip r:embed="rId4" cstate="print"/>
          <a:srcRect/>
          <a:stretch>
            <a:fillRect/>
          </a:stretch>
        </p:blipFill>
        <p:spPr bwMode="auto">
          <a:xfrm>
            <a:off x="8723885" y="6264202"/>
            <a:ext cx="371475" cy="438150"/>
          </a:xfrm>
          <a:prstGeom prst="rect">
            <a:avLst/>
          </a:prstGeom>
          <a:noFill/>
        </p:spPr>
      </p:pic>
      <p:pic>
        <p:nvPicPr>
          <p:cNvPr id="11" name="Picture 11" descr="logotype_288"/>
          <p:cNvPicPr>
            <a:picLocks noChangeAspect="1" noChangeArrowheads="1"/>
          </p:cNvPicPr>
          <p:nvPr/>
        </p:nvPicPr>
        <p:blipFill>
          <a:blip r:embed="rId5" cstate="print"/>
          <a:srcRect/>
          <a:stretch>
            <a:fillRect/>
          </a:stretch>
        </p:blipFill>
        <p:spPr bwMode="auto">
          <a:xfrm>
            <a:off x="5938838" y="6627813"/>
            <a:ext cx="2619375" cy="190500"/>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Lst>
  <p:hf sldNum="0" hdr="0" dt="0"/>
  <p:txStyles>
    <p:titleStyle>
      <a:lvl1pPr algn="l" defTabSz="914400" rtl="0" eaLnBrk="1" latinLnBrk="0" hangingPunct="1">
        <a:spcBef>
          <a:spcPct val="0"/>
        </a:spcBef>
        <a:buNone/>
        <a:defRPr sz="4400" kern="1200">
          <a:solidFill>
            <a:schemeClr val="bg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accent1">
              <a:lumMod val="7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accent5"/>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accent4"/>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2"/>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hyperlink" Target="mailto:hcmsolutioncenter@upenn.edu"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ww.solutioncenter.upenn.edu/"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solutioncenter.upenn.edu/"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www.projectation.com/speaking-at-pihra-pasadena-rebooting-hr-through-project-management/" TargetMode="External"/><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3" Type="http://schemas.openxmlformats.org/officeDocument/2006/relationships/hyperlink" Target="https://www.hr.upenn.edu/PennHR/benefits-pay/health-life-and-fsa/health/flexible-spending-accounts/health-care-flexible-spending-accoun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mbers.healthadvocate.com/" TargetMode="External"/><Relationship Id="rId4" Type="http://schemas.openxmlformats.org/officeDocument/2006/relationships/hyperlink" Target="https://www.hr.upenn.edu/docs/default-source/benefits/health-advocate-brochure.pdf?sfvrsn=27633f7a_2"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hr.upenn.edu/Files/Training/APAS/SelfAppraisals/story.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ww.hr.upenn.edu/Files/Training/APAS/Appraisals/player.htm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mailto:Milly.Luciano@pennmedicine.upenn.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2667000"/>
            <a:ext cx="8458200" cy="1470025"/>
          </a:xfrm>
        </p:spPr>
        <p:txBody>
          <a:bodyPr>
            <a:normAutofit/>
          </a:bodyPr>
          <a:lstStyle/>
          <a:p>
            <a:pPr algn="ctr"/>
            <a:r>
              <a:rPr lang="en-US" kern="0" dirty="0">
                <a:solidFill>
                  <a:srgbClr val="004080"/>
                </a:solidFill>
              </a:rPr>
              <a:t>DBEI/CCEB Human Resources</a:t>
            </a:r>
            <a:endParaRPr lang="en-US" b="1" dirty="0">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HR Responsibilities</a:t>
            </a:r>
          </a:p>
        </p:txBody>
      </p:sp>
      <p:sp>
        <p:nvSpPr>
          <p:cNvPr id="3" name="Content Placeholder 2"/>
          <p:cNvSpPr>
            <a:spLocks noGrp="1"/>
          </p:cNvSpPr>
          <p:nvPr>
            <p:ph idx="1"/>
          </p:nvPr>
        </p:nvSpPr>
        <p:spPr/>
        <p:txBody>
          <a:bodyPr>
            <a:normAutofit/>
          </a:bodyPr>
          <a:lstStyle/>
          <a:p>
            <a:pPr marL="0" indent="0">
              <a:buNone/>
            </a:pPr>
            <a:endParaRPr lang="en-US" sz="3600" b="1" u="sng" dirty="0"/>
          </a:p>
          <a:p>
            <a:pPr>
              <a:spcAft>
                <a:spcPts val="1000"/>
              </a:spcAft>
            </a:pPr>
            <a:r>
              <a:rPr lang="en-US" sz="3600" b="1" dirty="0"/>
              <a:t>Recruitment Process</a:t>
            </a:r>
          </a:p>
          <a:p>
            <a:pPr>
              <a:spcAft>
                <a:spcPts val="1000"/>
              </a:spcAft>
            </a:pPr>
            <a:r>
              <a:rPr lang="en-US" sz="3600" b="1" dirty="0"/>
              <a:t>Onboarding</a:t>
            </a:r>
          </a:p>
          <a:p>
            <a:pPr>
              <a:spcAft>
                <a:spcPts val="1000"/>
              </a:spcAft>
            </a:pPr>
            <a:r>
              <a:rPr lang="en-US" sz="3600" b="1" dirty="0"/>
              <a:t>Visa Acquisition</a:t>
            </a:r>
          </a:p>
          <a:p>
            <a:pPr>
              <a:spcAft>
                <a:spcPts val="1000"/>
              </a:spcAft>
            </a:pPr>
            <a:r>
              <a:rPr lang="en-US" sz="3600" b="1" dirty="0"/>
              <a:t>Employee Relation</a:t>
            </a:r>
          </a:p>
          <a:p>
            <a:pPr>
              <a:spcAft>
                <a:spcPts val="1000"/>
              </a:spcAft>
            </a:pPr>
            <a:endParaRPr lang="en-US" sz="3600" b="1" dirty="0"/>
          </a:p>
        </p:txBody>
      </p:sp>
    </p:spTree>
    <p:extLst>
      <p:ext uri="{BB962C8B-B14F-4D97-AF65-F5344CB8AC3E}">
        <p14:creationId xmlns:p14="http://schemas.microsoft.com/office/powerpoint/2010/main" val="859940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1B5C5-EBD6-483B-AFFD-B6110F2A515C}"/>
              </a:ext>
            </a:extLst>
          </p:cNvPr>
          <p:cNvSpPr>
            <a:spLocks noGrp="1"/>
          </p:cNvSpPr>
          <p:nvPr>
            <p:ph type="title"/>
          </p:nvPr>
        </p:nvSpPr>
        <p:spPr/>
        <p:txBody>
          <a:bodyPr/>
          <a:lstStyle/>
          <a:p>
            <a:r>
              <a:rPr lang="en-US" dirty="0"/>
              <a:t>HR Responsibilities</a:t>
            </a:r>
          </a:p>
        </p:txBody>
      </p:sp>
      <p:graphicFrame>
        <p:nvGraphicFramePr>
          <p:cNvPr id="4" name="Content Placeholder 3">
            <a:extLst>
              <a:ext uri="{FF2B5EF4-FFF2-40B4-BE49-F238E27FC236}">
                <a16:creationId xmlns:a16="http://schemas.microsoft.com/office/drawing/2014/main" id="{0FA0D2D3-E465-4814-9757-43FDAA373FBF}"/>
              </a:ext>
            </a:extLst>
          </p:cNvPr>
          <p:cNvGraphicFramePr>
            <a:graphicFrameLocks noGrp="1"/>
          </p:cNvGraphicFramePr>
          <p:nvPr>
            <p:ph idx="1"/>
            <p:extLst>
              <p:ext uri="{D42A27DB-BD31-4B8C-83A1-F6EECF244321}">
                <p14:modId xmlns:p14="http://schemas.microsoft.com/office/powerpoint/2010/main" val="1038123173"/>
              </p:ext>
            </p:extLst>
          </p:nvPr>
        </p:nvGraphicFramePr>
        <p:xfrm>
          <a:off x="152400" y="1447800"/>
          <a:ext cx="87630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19223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Penn Employee Solution Center</a:t>
            </a:r>
          </a:p>
        </p:txBody>
      </p:sp>
      <p:sp>
        <p:nvSpPr>
          <p:cNvPr id="3" name="Content Placeholder 2"/>
          <p:cNvSpPr>
            <a:spLocks noGrp="1"/>
          </p:cNvSpPr>
          <p:nvPr>
            <p:ph idx="1"/>
          </p:nvPr>
        </p:nvSpPr>
        <p:spPr/>
        <p:txBody>
          <a:bodyPr>
            <a:normAutofit/>
          </a:bodyPr>
          <a:lstStyle/>
          <a:p>
            <a:pPr marL="0" indent="0">
              <a:buNone/>
            </a:pPr>
            <a:endParaRPr lang="en-US" sz="2900" b="1" dirty="0"/>
          </a:p>
          <a:p>
            <a:pPr marL="0" indent="0" fontAlgn="base">
              <a:buNone/>
            </a:pPr>
            <a:r>
              <a:rPr lang="en-US" dirty="0"/>
              <a:t>As part of the new Human Capital Management project (HCM), Penn is offering a one-stop shop for all staff inquiries.</a:t>
            </a:r>
          </a:p>
          <a:p>
            <a:pPr fontAlgn="base"/>
            <a:endParaRPr lang="en-US" dirty="0"/>
          </a:p>
          <a:p>
            <a:pPr fontAlgn="base"/>
            <a:r>
              <a:rPr lang="en-US" dirty="0"/>
              <a:t>To contact the Penn Employee Solution Center, call (215) </a:t>
            </a:r>
            <a:r>
              <a:rPr lang="en-US" dirty="0" smtClean="0"/>
              <a:t>898-7372, email: </a:t>
            </a:r>
            <a:r>
              <a:rPr lang="en-US" dirty="0" smtClean="0">
                <a:hlinkClick r:id="rId3"/>
              </a:rPr>
              <a:t>hcmsolutioncenter@upenn.edu</a:t>
            </a:r>
            <a:r>
              <a:rPr lang="en-US" dirty="0" smtClean="0"/>
              <a:t> </a:t>
            </a:r>
            <a:r>
              <a:rPr lang="en-US" dirty="0"/>
              <a:t>or visit </a:t>
            </a:r>
            <a:r>
              <a:rPr lang="en-US" dirty="0">
                <a:hlinkClick r:id="rId4"/>
              </a:rPr>
              <a:t>https://www.solutioncenter.upenn.edu</a:t>
            </a:r>
            <a:r>
              <a:rPr lang="en-US" dirty="0" smtClean="0">
                <a:hlinkClick r:id="rId4"/>
              </a:rPr>
              <a:t>/</a:t>
            </a:r>
            <a:endParaRPr lang="en-US" dirty="0" smtClean="0"/>
          </a:p>
          <a:p>
            <a:pPr fontAlgn="base"/>
            <a:endParaRPr lang="en-US" dirty="0"/>
          </a:p>
          <a:p>
            <a:pPr marL="0" indent="0">
              <a:spcAft>
                <a:spcPts val="1000"/>
              </a:spcAft>
              <a:buNone/>
            </a:pPr>
            <a:endParaRPr lang="en-US" sz="3400" b="1" dirty="0"/>
          </a:p>
          <a:p>
            <a:endParaRPr lang="en-US" sz="3400" b="1" dirty="0"/>
          </a:p>
          <a:p>
            <a:pPr>
              <a:buFont typeface="Wingdings" pitchFamily="2" charset="2"/>
              <a:buChar char="§"/>
            </a:pP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1061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BC76AE4-09D4-4177-A54D-3B84833F9957}"/>
              </a:ext>
            </a:extLst>
          </p:cNvPr>
          <p:cNvSpPr/>
          <p:nvPr/>
        </p:nvSpPr>
        <p:spPr>
          <a:xfrm>
            <a:off x="0" y="1112520"/>
            <a:ext cx="4572000" cy="5266944"/>
          </a:xfrm>
          <a:prstGeom prst="rect">
            <a:avLst/>
          </a:prstGeom>
          <a:solidFill>
            <a:srgbClr val="143171"/>
          </a:solidFill>
          <a:ln>
            <a:solidFill>
              <a:srgbClr val="143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b="1" dirty="0"/>
              <a:t>Penn Employee Solution Center</a:t>
            </a:r>
          </a:p>
        </p:txBody>
      </p:sp>
      <p:sp>
        <p:nvSpPr>
          <p:cNvPr id="3" name="Content Placeholder 2"/>
          <p:cNvSpPr>
            <a:spLocks noGrp="1"/>
          </p:cNvSpPr>
          <p:nvPr>
            <p:ph idx="1"/>
          </p:nvPr>
        </p:nvSpPr>
        <p:spPr>
          <a:xfrm>
            <a:off x="4800600" y="1219200"/>
            <a:ext cx="4114800" cy="4906963"/>
          </a:xfrm>
        </p:spPr>
        <p:txBody>
          <a:bodyPr>
            <a:normAutofit/>
          </a:bodyPr>
          <a:lstStyle/>
          <a:p>
            <a:pPr marL="0" indent="0">
              <a:buNone/>
            </a:pPr>
            <a:endParaRPr lang="en-US" sz="2000" b="1" dirty="0"/>
          </a:p>
          <a:p>
            <a:pPr marL="0" indent="0" fontAlgn="base">
              <a:buNone/>
            </a:pPr>
            <a:r>
              <a:rPr lang="en-US" sz="2000" dirty="0"/>
              <a:t>As part of the new Human Capital Management project (HCM), Penn is offering a one-stop shop for all staff inquiries.</a:t>
            </a:r>
          </a:p>
          <a:p>
            <a:pPr fontAlgn="base"/>
            <a:endParaRPr lang="en-US" sz="2000" dirty="0"/>
          </a:p>
          <a:p>
            <a:pPr fontAlgn="base"/>
            <a:r>
              <a:rPr lang="en-US" sz="2000" dirty="0"/>
              <a:t>To contact the Penn Employee Solution Center, call (215) 898-7372 or visit their </a:t>
            </a:r>
            <a:r>
              <a:rPr lang="en-US" sz="2000" dirty="0">
                <a:hlinkClick r:id="rId3"/>
              </a:rPr>
              <a:t>website</a:t>
            </a:r>
            <a:r>
              <a:rPr lang="en-US" sz="2000" dirty="0"/>
              <a:t>.</a:t>
            </a:r>
          </a:p>
          <a:p>
            <a:pPr marL="0" indent="0">
              <a:spcAft>
                <a:spcPts val="1000"/>
              </a:spcAft>
              <a:buNone/>
            </a:pPr>
            <a:endParaRPr lang="en-US" sz="2400" b="1" dirty="0"/>
          </a:p>
          <a:p>
            <a:endParaRPr lang="en-US" sz="2400" b="1" dirty="0"/>
          </a:p>
          <a:p>
            <a:pPr>
              <a:buFont typeface="Wingdings" pitchFamily="2" charset="2"/>
              <a:buChar char="§"/>
            </a:pPr>
            <a:endParaRPr lang="en-US" sz="2000" b="1" dirty="0">
              <a:latin typeface="Times New Roman" panose="02020603050405020304" pitchFamily="18" charset="0"/>
              <a:cs typeface="Times New Roman" panose="02020603050405020304" pitchFamily="18" charset="0"/>
            </a:endParaRPr>
          </a:p>
        </p:txBody>
      </p:sp>
      <p:pic>
        <p:nvPicPr>
          <p:cNvPr id="6" name="Picture 5">
            <a:extLst>
              <a:ext uri="{FF2B5EF4-FFF2-40B4-BE49-F238E27FC236}">
                <a16:creationId xmlns:a16="http://schemas.microsoft.com/office/drawing/2014/main" id="{4F290AAC-E76B-487E-A48B-50A753F3E277}"/>
              </a:ext>
            </a:extLst>
          </p:cNvPr>
          <p:cNvPicPr>
            <a:picLocks noChangeAspect="1"/>
          </p:cNvPicPr>
          <p:nvPr/>
        </p:nvPicPr>
        <p:blipFill rotWithShape="1">
          <a:blip r:embed="rId4">
            <a:clrChange>
              <a:clrFrom>
                <a:srgbClr val="24526D"/>
              </a:clrFrom>
              <a:clrTo>
                <a:srgbClr val="24526D">
                  <a:alpha val="0"/>
                </a:srgbClr>
              </a:clrTo>
            </a:clrChange>
            <a:extLst>
              <a:ext uri="{28A0092B-C50C-407E-A947-70E740481C1C}">
                <a14:useLocalDpi xmlns:a14="http://schemas.microsoft.com/office/drawing/2010/main" val="0"/>
              </a:ext>
              <a:ext uri="{837473B0-CC2E-450A-ABE3-18F120FF3D39}">
                <a1611:picAttrSrcUrl xmlns:a1611="http://schemas.microsoft.com/office/drawing/2016/11/main" xmlns="" r:id="rId5"/>
              </a:ext>
            </a:extLst>
          </a:blip>
          <a:srcRect l="20371" r="22222"/>
          <a:stretch/>
        </p:blipFill>
        <p:spPr>
          <a:xfrm>
            <a:off x="304800" y="1767349"/>
            <a:ext cx="3815644" cy="3323302"/>
          </a:xfrm>
          <a:prstGeom prst="rect">
            <a:avLst/>
          </a:prstGeom>
        </p:spPr>
      </p:pic>
    </p:spTree>
    <p:extLst>
      <p:ext uri="{BB962C8B-B14F-4D97-AF65-F5344CB8AC3E}">
        <p14:creationId xmlns:p14="http://schemas.microsoft.com/office/powerpoint/2010/main" val="808576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Penn’s Benefit Solution Center </a:t>
            </a:r>
          </a:p>
        </p:txBody>
      </p:sp>
      <p:sp>
        <p:nvSpPr>
          <p:cNvPr id="3" name="Content Placeholder 2"/>
          <p:cNvSpPr>
            <a:spLocks noGrp="1"/>
          </p:cNvSpPr>
          <p:nvPr>
            <p:ph idx="1"/>
          </p:nvPr>
        </p:nvSpPr>
        <p:spPr>
          <a:xfrm>
            <a:off x="152400" y="1219200"/>
            <a:ext cx="8686800" cy="5105400"/>
          </a:xfrm>
        </p:spPr>
        <p:txBody>
          <a:bodyPr>
            <a:normAutofit/>
          </a:bodyPr>
          <a:lstStyle/>
          <a:p>
            <a:pPr marL="0" indent="0">
              <a:buNone/>
            </a:pPr>
            <a:r>
              <a:rPr lang="en-US" sz="2400" b="1" dirty="0"/>
              <a:t>Health Advocate replaced ADP as Penn’s benefits administrator, connecting you to 24/7 confidential support through a single toll-free number at 866-799-2329 with questions about health plans, life insurance, and </a:t>
            </a:r>
            <a:r>
              <a:rPr lang="en-US" sz="2400" b="1" dirty="0">
                <a:hlinkClick r:id="rId3"/>
              </a:rPr>
              <a:t>flexible spending accounts</a:t>
            </a:r>
            <a:r>
              <a:rPr lang="en-US" sz="2400" b="1" dirty="0"/>
              <a:t>.</a:t>
            </a:r>
          </a:p>
          <a:p>
            <a:pPr marL="0" indent="0">
              <a:buNone/>
            </a:pPr>
            <a:endParaRPr lang="en-US" sz="2400" b="1" dirty="0"/>
          </a:p>
          <a:p>
            <a:pPr marL="0" indent="0">
              <a:buNone/>
            </a:pPr>
            <a:r>
              <a:rPr lang="en-US" sz="2400" b="1" dirty="0"/>
              <a:t>With the launch of Penn’s new Benefits Solution Center powered by Health Advocate, you will have a one-stop connection to health, well-being, and benefits support.</a:t>
            </a:r>
          </a:p>
          <a:p>
            <a:pPr marL="0" indent="0">
              <a:buNone/>
            </a:pPr>
            <a:endParaRPr lang="en-US" sz="2400" b="1" dirty="0"/>
          </a:p>
          <a:p>
            <a:pPr marL="0" indent="0">
              <a:buNone/>
            </a:pPr>
            <a:r>
              <a:rPr lang="en-US" sz="2400" b="1" dirty="0"/>
              <a:t>For more information about </a:t>
            </a:r>
            <a:r>
              <a:rPr lang="en-US" sz="2400" b="1" dirty="0">
                <a:hlinkClick r:id="rId4"/>
              </a:rPr>
              <a:t>Health Advocate</a:t>
            </a:r>
            <a:r>
              <a:rPr lang="en-US" sz="2400" b="1" dirty="0"/>
              <a:t>, check out the Get Started Guide or visit </a:t>
            </a:r>
            <a:r>
              <a:rPr lang="en-US" sz="2400" b="1" dirty="0">
                <a:hlinkClick r:id="rId5"/>
              </a:rPr>
              <a:t>Health Advocate’s </a:t>
            </a:r>
            <a:r>
              <a:rPr lang="en-US" sz="2400" b="1" dirty="0"/>
              <a:t>website.</a:t>
            </a:r>
          </a:p>
        </p:txBody>
      </p:sp>
    </p:spTree>
    <p:extLst>
      <p:ext uri="{BB962C8B-B14F-4D97-AF65-F5344CB8AC3E}">
        <p14:creationId xmlns:p14="http://schemas.microsoft.com/office/powerpoint/2010/main" val="3362796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Annual Performance Appraisal Program</a:t>
            </a:r>
          </a:p>
        </p:txBody>
      </p:sp>
      <p:sp>
        <p:nvSpPr>
          <p:cNvPr id="3" name="Content Placeholder 2"/>
          <p:cNvSpPr>
            <a:spLocks noGrp="1"/>
          </p:cNvSpPr>
          <p:nvPr>
            <p:ph idx="1"/>
          </p:nvPr>
        </p:nvSpPr>
        <p:spPr>
          <a:xfrm>
            <a:off x="152399" y="1219200"/>
            <a:ext cx="8839201" cy="4906963"/>
          </a:xfrm>
        </p:spPr>
        <p:txBody>
          <a:bodyPr>
            <a:normAutofit/>
          </a:bodyPr>
          <a:lstStyle/>
          <a:p>
            <a:pPr marL="0" indent="0">
              <a:buNone/>
            </a:pPr>
            <a:endParaRPr lang="en-US" dirty="0">
              <a:latin typeface="+mn-lt"/>
            </a:endParaRPr>
          </a:p>
          <a:p>
            <a:pPr marL="0" indent="0">
              <a:buNone/>
            </a:pPr>
            <a:r>
              <a:rPr lang="en-US" sz="2400" b="1" dirty="0"/>
              <a:t>Annual Reviews for FY’20 will launch Mid-March through June.  </a:t>
            </a:r>
            <a:r>
              <a:rPr lang="en-US" sz="2400" dirty="0"/>
              <a:t>More information will follow in the coming month. </a:t>
            </a:r>
          </a:p>
          <a:p>
            <a:pPr marL="0" indent="0">
              <a:buNone/>
            </a:pPr>
            <a:endParaRPr lang="en-US" sz="2400" b="1" dirty="0"/>
          </a:p>
          <a:p>
            <a:r>
              <a:rPr lang="en-US" sz="2400" dirty="0"/>
              <a:t>If you're new to Penn's Online Performance Appraisal System or need a refresher, these training modules will help: </a:t>
            </a:r>
          </a:p>
          <a:p>
            <a:pPr lvl="1"/>
            <a:r>
              <a:rPr lang="en-US" dirty="0">
                <a:hlinkClick r:id="rId3"/>
              </a:rPr>
              <a:t>Completing Your Self-Appraisal</a:t>
            </a:r>
            <a:endParaRPr lang="en-US" dirty="0"/>
          </a:p>
          <a:p>
            <a:pPr lvl="1"/>
            <a:r>
              <a:rPr lang="en-US" dirty="0">
                <a:hlinkClick r:id="rId4"/>
              </a:rPr>
              <a:t>Completing Performance Appraisals for Your Staff</a:t>
            </a:r>
            <a:endParaRPr lang="en-US" b="1" dirty="0"/>
          </a:p>
          <a:p>
            <a:pPr>
              <a:buFont typeface="Wingdings" pitchFamily="2" charset="2"/>
              <a:buChar char="§"/>
            </a:pP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7266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Questions</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822980" y="1396206"/>
            <a:ext cx="5650439" cy="3175794"/>
          </a:xfrm>
        </p:spPr>
      </p:pic>
      <p:sp>
        <p:nvSpPr>
          <p:cNvPr id="3" name="TextBox 2"/>
          <p:cNvSpPr txBox="1"/>
          <p:nvPr/>
        </p:nvSpPr>
        <p:spPr>
          <a:xfrm>
            <a:off x="457200" y="4648200"/>
            <a:ext cx="4343400" cy="1754326"/>
          </a:xfrm>
          <a:prstGeom prst="rect">
            <a:avLst/>
          </a:prstGeom>
          <a:noFill/>
        </p:spPr>
        <p:txBody>
          <a:bodyPr wrap="square" rtlCol="0">
            <a:spAutoFit/>
          </a:bodyPr>
          <a:lstStyle/>
          <a:p>
            <a:r>
              <a:rPr lang="en-US" sz="2400" b="1" dirty="0"/>
              <a:t>Contact information:</a:t>
            </a:r>
          </a:p>
          <a:p>
            <a:endParaRPr lang="en-US" sz="1100" dirty="0"/>
          </a:p>
          <a:p>
            <a:r>
              <a:rPr lang="en-US" dirty="0"/>
              <a:t>Milly Luciano</a:t>
            </a:r>
          </a:p>
          <a:p>
            <a:r>
              <a:rPr lang="en-US" dirty="0"/>
              <a:t>103 </a:t>
            </a:r>
            <a:r>
              <a:rPr lang="en-US" dirty="0" err="1"/>
              <a:t>Blockley</a:t>
            </a:r>
            <a:r>
              <a:rPr lang="en-US" dirty="0"/>
              <a:t> Hall</a:t>
            </a:r>
          </a:p>
          <a:p>
            <a:r>
              <a:rPr lang="en-US" dirty="0"/>
              <a:t>215-573-8089</a:t>
            </a:r>
          </a:p>
          <a:p>
            <a:r>
              <a:rPr lang="en-US" dirty="0">
                <a:hlinkClick r:id="rId4"/>
              </a:rPr>
              <a:t>Milly.Luciano@pennmedicine.upenn.edu</a:t>
            </a:r>
            <a:r>
              <a:rPr lang="en-US" dirty="0"/>
              <a:t> </a:t>
            </a:r>
          </a:p>
        </p:txBody>
      </p:sp>
    </p:spTree>
    <p:extLst>
      <p:ext uri="{BB962C8B-B14F-4D97-AF65-F5344CB8AC3E}">
        <p14:creationId xmlns:p14="http://schemas.microsoft.com/office/powerpoint/2010/main" val="2323881454"/>
      </p:ext>
    </p:extLst>
  </p:cSld>
  <p:clrMapOvr>
    <a:masterClrMapping/>
  </p:clrMapOvr>
</p:sld>
</file>

<file path=ppt/theme/theme1.xml><?xml version="1.0" encoding="utf-8"?>
<a:theme xmlns:a="http://schemas.openxmlformats.org/drawingml/2006/main" name="PennMichel">
  <a:themeElements>
    <a:clrScheme name="Custom 2">
      <a:dk1>
        <a:sysClr val="windowText" lastClr="000000"/>
      </a:dk1>
      <a:lt1>
        <a:sysClr val="window" lastClr="FFFFFF"/>
      </a:lt1>
      <a:dk2>
        <a:srgbClr val="143171"/>
      </a:dk2>
      <a:lt2>
        <a:srgbClr val="EEECE1"/>
      </a:lt2>
      <a:accent1>
        <a:srgbClr val="819CD2"/>
      </a:accent1>
      <a:accent2>
        <a:srgbClr val="F2C100"/>
      </a:accent2>
      <a:accent3>
        <a:srgbClr val="950018"/>
      </a:accent3>
      <a:accent4>
        <a:srgbClr val="E20808"/>
      </a:accent4>
      <a:accent5>
        <a:srgbClr val="022571"/>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PennMichel</Template>
  <TotalTime>2301</TotalTime>
  <Words>1062</Words>
  <Application>Microsoft Office PowerPoint</Application>
  <PresentationFormat>On-screen Show (4:3)</PresentationFormat>
  <Paragraphs>73</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Times New Roman</vt:lpstr>
      <vt:lpstr>Wingdings</vt:lpstr>
      <vt:lpstr>PennMichel</vt:lpstr>
      <vt:lpstr>DBEI/CCEB Human Resources</vt:lpstr>
      <vt:lpstr>HR Responsibilities</vt:lpstr>
      <vt:lpstr>HR Responsibilities</vt:lpstr>
      <vt:lpstr>Penn Employee Solution Center</vt:lpstr>
      <vt:lpstr>Penn Employee Solution Center</vt:lpstr>
      <vt:lpstr>Penn’s Benefit Solution Center </vt:lpstr>
      <vt:lpstr>Annual Performance Appraisal Program</vt:lpstr>
      <vt:lpstr>Questions</vt:lpstr>
    </vt:vector>
  </TitlesOfParts>
  <Company>University of Pennsylvania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Quarterly Meeting Spotlight</dc:title>
  <dc:subject>Cloud</dc:subject>
  <dc:creator>Milly Luciano</dc:creator>
  <cp:keywords>Cloud</cp:keywords>
  <cp:lastModifiedBy>Milly Luciano</cp:lastModifiedBy>
  <cp:revision>170</cp:revision>
  <cp:lastPrinted>2019-10-03T13:52:12Z</cp:lastPrinted>
  <dcterms:created xsi:type="dcterms:W3CDTF">2012-04-23T16:07:39Z</dcterms:created>
  <dcterms:modified xsi:type="dcterms:W3CDTF">2020-01-22T18:38:14Z</dcterms:modified>
</cp:coreProperties>
</file>