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3" r:id="rId4"/>
    <p:sldId id="272" r:id="rId5"/>
    <p:sldId id="258" r:id="rId6"/>
    <p:sldId id="287" r:id="rId7"/>
    <p:sldId id="289" r:id="rId8"/>
    <p:sldId id="278" r:id="rId9"/>
    <p:sldId id="291" r:id="rId10"/>
    <p:sldId id="290" r:id="rId11"/>
    <p:sldId id="283" r:id="rId12"/>
    <p:sldId id="28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0" autoAdjust="0"/>
  </p:normalViewPr>
  <p:slideViewPr>
    <p:cSldViewPr>
      <p:cViewPr varScale="1">
        <p:scale>
          <a:sx n="113" d="100"/>
          <a:sy n="113" d="100"/>
        </p:scale>
        <p:origin x="11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C22CA-F2AB-4C3D-8C8C-25A924662CE6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61D6-3E71-4F47-8810-38E7D8E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0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046AAE5-0E80-4077-9CCA-F75DFA270B67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C037AAD-07C7-4555-9CCB-AE7C9710D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8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9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9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9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04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9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37AAD-07C7-4555-9CCB-AE7C9710D8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2F4937-FBB2-4097-9A1B-D9C29BF18B8D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D8B1FD-40AB-41D0-8CF1-D97149508C87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457200" y="609600"/>
            <a:ext cx="569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Business Office Quarterly Update Meeting, 6/14/17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ranet-dbei.med.upenn.edu/" TargetMode="External"/><Relationship Id="rId2" Type="http://schemas.openxmlformats.org/officeDocument/2006/relationships/hyperlink" Target="mailto:apaycceb@mail.med.upenn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CCEB/Department of </a:t>
            </a:r>
            <a:br>
              <a:rPr lang="en-US" dirty="0" smtClean="0"/>
            </a:br>
            <a:r>
              <a:rPr lang="en-US" dirty="0" smtClean="0"/>
              <a:t>Biostatistics, Epidemiology and Informatics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Business Office Staff / Administrative and Professional Staff</a:t>
            </a:r>
          </a:p>
          <a:p>
            <a:r>
              <a:rPr lang="en-US" dirty="0" smtClean="0"/>
              <a:t>Quarterly meeting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1722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14 June 2017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6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Business Office procedures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Procurement/disbursement/reimbursement triage via </a:t>
            </a:r>
            <a:r>
              <a:rPr lang="en-US" sz="2200" dirty="0">
                <a:hlinkClick r:id="rId2"/>
              </a:rPr>
              <a:t>apaycceb@mail.med.upenn.edu</a:t>
            </a:r>
            <a:endParaRPr lang="en-US" sz="2200" dirty="0"/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Why?  You’ll ultimately get faster answers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Who’s who in 112 </a:t>
            </a:r>
            <a:r>
              <a:rPr lang="en-US" sz="2200" dirty="0" smtClean="0">
                <a:solidFill>
                  <a:schemeClr val="tx1"/>
                </a:solidFill>
              </a:rPr>
              <a:t>Blockley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DBEI-CCEB Intranet – Business Office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Business Office processes, forms, frequently referenced info has been added to the Intranet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hlinkClick r:id="rId3"/>
              </a:rPr>
              <a:t>https://www.intranet-dbei.med.upenn.edu/</a:t>
            </a: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Send content suggestions to Merceda@upenn.edu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4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PENN Policy/Procedure 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en-US" sz="3600" dirty="0" smtClean="0">
                <a:solidFill>
                  <a:schemeClr val="tx1"/>
                </a:solidFill>
              </a:rPr>
              <a:t>hanges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Independent service providers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864"/>
            <a:ext cx="8382000" cy="44409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Consultants facing new processes, forms, receiving POs, and responsibility for submitting invoices to Penn.</a:t>
            </a:r>
          </a:p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PO suppliers have to sign questionnaires; then get correspondence from Purchasing that is </a:t>
            </a:r>
            <a:r>
              <a:rPr lang="en-US" sz="2000" dirty="0" smtClean="0">
                <a:solidFill>
                  <a:schemeClr val="tx1"/>
                </a:solidFill>
              </a:rPr>
              <a:t>unclear</a:t>
            </a:r>
          </a:p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Once </a:t>
            </a:r>
            <a:r>
              <a:rPr lang="en-US" sz="2000" dirty="0">
                <a:solidFill>
                  <a:schemeClr val="tx1"/>
                </a:solidFill>
              </a:rPr>
              <a:t>established as PO suppliers, they don't realize why they receive a </a:t>
            </a:r>
            <a:r>
              <a:rPr lang="en-US" sz="2000" dirty="0" smtClean="0">
                <a:solidFill>
                  <a:schemeClr val="tx1"/>
                </a:solidFill>
              </a:rPr>
              <a:t>PO</a:t>
            </a:r>
          </a:p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Invoices </a:t>
            </a:r>
            <a:r>
              <a:rPr lang="en-US" sz="2000" dirty="0">
                <a:solidFill>
                  <a:schemeClr val="tx1"/>
                </a:solidFill>
              </a:rPr>
              <a:t>may be emailed to AP only from pre-approved email </a:t>
            </a:r>
            <a:r>
              <a:rPr lang="en-US" sz="2000" dirty="0" smtClean="0">
                <a:solidFill>
                  <a:schemeClr val="tx1"/>
                </a:solidFill>
              </a:rPr>
              <a:t>addresses</a:t>
            </a:r>
          </a:p>
          <a:p>
            <a:pPr marL="832104" lvl="4" indent="-256032"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invoices </a:t>
            </a:r>
            <a:r>
              <a:rPr lang="en-US" dirty="0">
                <a:solidFill>
                  <a:schemeClr val="tx1"/>
                </a:solidFill>
              </a:rPr>
              <a:t>from unapproved email addresses, invoices in any format other than PDF, and any other errant issues are ignored, </a:t>
            </a:r>
            <a:r>
              <a:rPr lang="en-US" dirty="0" smtClean="0">
                <a:solidFill>
                  <a:schemeClr val="tx1"/>
                </a:solidFill>
              </a:rPr>
              <a:t>(unclear whether contractor receives an auto reply)</a:t>
            </a:r>
            <a:r>
              <a:rPr lang="en-US" dirty="0">
                <a:solidFill>
                  <a:schemeClr val="tx1"/>
                </a:solidFill>
              </a:rPr>
              <a:t>  </a:t>
            </a:r>
          </a:p>
          <a:p>
            <a:pPr lvl="1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>
                <a:solidFill>
                  <a:schemeClr val="tx1"/>
                </a:solidFill>
              </a:rPr>
              <a:t>Other business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Our next meeting is </a:t>
            </a:r>
            <a:r>
              <a:rPr lang="en-US" sz="2200" dirty="0" smtClean="0"/>
              <a:t>pending room scheduling for PSOM fall semester classes.  Date/time/location will be announced in summer.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18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6529352" cy="5032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Agenda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New meeting format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New Faculty Members/Senior Scholars and Staff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Faculty/Senior Scholar, Staff departures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Staff Life Committee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Space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Facilities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Spotlight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Business Office updates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Independent contractor process update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21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faculty and staff, </a:t>
            </a:r>
            <a:br>
              <a:rPr lang="en-US" dirty="0" smtClean="0"/>
            </a:br>
            <a:r>
              <a:rPr lang="en-US" dirty="0" smtClean="0"/>
              <a:t>Biostatistics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5228"/>
            <a:ext cx="8839200" cy="432511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Faculty: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Ian Barnett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Kristin Linn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Staff: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Melissa Martin, Shinohara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Shuopeng</a:t>
            </a:r>
            <a:r>
              <a:rPr lang="en-US" sz="1600" dirty="0" smtClean="0">
                <a:solidFill>
                  <a:schemeClr val="tx1"/>
                </a:solidFill>
              </a:rPr>
              <a:t> Wu, H. 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Post-docs: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Ji Hwan Oh, Long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Abdhi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Sarker</a:t>
            </a:r>
            <a:r>
              <a:rPr lang="en-US" sz="1600" dirty="0" smtClean="0">
                <a:solidFill>
                  <a:schemeClr val="tx1"/>
                </a:solidFill>
              </a:rPr>
              <a:t>, Shinohara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faculty and staff, </a:t>
            </a:r>
            <a:br>
              <a:rPr lang="en-US" dirty="0" smtClean="0"/>
            </a:br>
            <a:r>
              <a:rPr lang="en-US" dirty="0" smtClean="0"/>
              <a:t>Epidemiology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endParaRPr lang="en-US" sz="2600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100" dirty="0" smtClean="0"/>
              <a:t>Instructor:</a:t>
            </a:r>
          </a:p>
          <a:p>
            <a:pPr lvl="1">
              <a:spcAft>
                <a:spcPts val="600"/>
              </a:spcAft>
            </a:pPr>
            <a:r>
              <a:rPr lang="en-US" sz="2300" dirty="0">
                <a:solidFill>
                  <a:schemeClr val="tx1"/>
                </a:solidFill>
              </a:rPr>
              <a:t>Ricardo </a:t>
            </a:r>
            <a:r>
              <a:rPr lang="en-US" sz="2300" dirty="0" smtClean="0">
                <a:solidFill>
                  <a:schemeClr val="tx1"/>
                </a:solidFill>
              </a:rPr>
              <a:t>Castillo-</a:t>
            </a:r>
            <a:r>
              <a:rPr lang="en-US" sz="2300" dirty="0" err="1" smtClean="0">
                <a:solidFill>
                  <a:schemeClr val="tx1"/>
                </a:solidFill>
              </a:rPr>
              <a:t>Neyra</a:t>
            </a:r>
            <a:endParaRPr lang="en-US" sz="23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500" dirty="0" smtClean="0"/>
              <a:t>Staff:  </a:t>
            </a:r>
          </a:p>
          <a:p>
            <a:pPr lvl="1">
              <a:spcAft>
                <a:spcPts val="600"/>
              </a:spcAft>
            </a:pPr>
            <a:r>
              <a:rPr lang="en-US" sz="2300" dirty="0" err="1" smtClean="0">
                <a:solidFill>
                  <a:schemeClr val="tx1"/>
                </a:solidFill>
              </a:rPr>
              <a:t>Marijana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Vujkovic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</a:rPr>
              <a:t>Saleheen</a:t>
            </a: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Bernadette </a:t>
            </a:r>
            <a:r>
              <a:rPr lang="en-US" sz="2300" dirty="0" err="1" smtClean="0">
                <a:solidFill>
                  <a:schemeClr val="tx1"/>
                </a:solidFill>
              </a:rPr>
              <a:t>D’Alonzo</a:t>
            </a:r>
            <a:r>
              <a:rPr lang="en-US" sz="2300" dirty="0" smtClean="0">
                <a:solidFill>
                  <a:schemeClr val="tx1"/>
                </a:solidFill>
              </a:rPr>
              <a:t>, Wiebe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Ryan Quinn, </a:t>
            </a:r>
            <a:r>
              <a:rPr lang="en-US" sz="2300" dirty="0" err="1" smtClean="0">
                <a:solidFill>
                  <a:schemeClr val="tx1"/>
                </a:solidFill>
              </a:rPr>
              <a:t>Glanz</a:t>
            </a: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Brittaney </a:t>
            </a:r>
            <a:r>
              <a:rPr lang="en-US" sz="2300" dirty="0" err="1" smtClean="0">
                <a:solidFill>
                  <a:schemeClr val="tx1"/>
                </a:solidFill>
              </a:rPr>
              <a:t>Bonhomme</a:t>
            </a:r>
            <a:r>
              <a:rPr lang="en-US" sz="2300" dirty="0" smtClean="0">
                <a:solidFill>
                  <a:schemeClr val="tx1"/>
                </a:solidFill>
              </a:rPr>
              <a:t>, Feldman</a:t>
            </a:r>
          </a:p>
          <a:p>
            <a:pPr lvl="1">
              <a:spcAft>
                <a:spcPts val="600"/>
              </a:spcAft>
            </a:pPr>
            <a:r>
              <a:rPr lang="en-US" sz="2300" dirty="0" err="1" smtClean="0">
                <a:solidFill>
                  <a:schemeClr val="tx1"/>
                </a:solidFill>
              </a:rPr>
              <a:t>Afia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Adu-Gyamfi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</a:rPr>
              <a:t>Lautenbach</a:t>
            </a: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Cody Griffith, </a:t>
            </a:r>
            <a:r>
              <a:rPr lang="en-US" sz="2300" dirty="0" err="1" smtClean="0">
                <a:solidFill>
                  <a:schemeClr val="tx1"/>
                </a:solidFill>
              </a:rPr>
              <a:t>Kawut</a:t>
            </a: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Sandra Phelps, </a:t>
            </a:r>
            <a:r>
              <a:rPr lang="en-US" sz="2300" dirty="0" err="1" smtClean="0">
                <a:solidFill>
                  <a:schemeClr val="tx1"/>
                </a:solidFill>
              </a:rPr>
              <a:t>Kawut</a:t>
            </a:r>
            <a:endParaRPr lang="en-US" sz="23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Kathryn Hacker, Levy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Takahiro </a:t>
            </a:r>
            <a:r>
              <a:rPr lang="en-US" sz="2300" dirty="0" err="1" smtClean="0">
                <a:solidFill>
                  <a:schemeClr val="tx1"/>
                </a:solidFill>
              </a:rPr>
              <a:t>Imaizumi</a:t>
            </a:r>
            <a:r>
              <a:rPr lang="en-US" sz="2300" dirty="0" smtClean="0">
                <a:solidFill>
                  <a:schemeClr val="tx1"/>
                </a:solidFill>
              </a:rPr>
              <a:t>, Feldman</a:t>
            </a:r>
            <a:endParaRPr lang="en-US" sz="23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9600"/>
            <a:ext cx="483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Business Office Quarterly Update Meeting, 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15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faculty and staff, </a:t>
            </a:r>
            <a:br>
              <a:rPr lang="en-US" dirty="0" smtClean="0"/>
            </a:br>
            <a:r>
              <a:rPr lang="en-US" dirty="0" smtClean="0"/>
              <a:t>Informatics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Faculty: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Mary Regina </a:t>
            </a:r>
            <a:r>
              <a:rPr lang="en-US" sz="1600" dirty="0" smtClean="0">
                <a:solidFill>
                  <a:schemeClr val="tx1"/>
                </a:solidFill>
              </a:rPr>
              <a:t>Boland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Staff:  None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Post-doc: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Jeffrey Thompson, </a:t>
            </a:r>
            <a:r>
              <a:rPr lang="en-US" sz="1600" dirty="0" err="1" smtClean="0">
                <a:solidFill>
                  <a:schemeClr val="tx1"/>
                </a:solidFill>
              </a:rPr>
              <a:t>Breitenstein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19800"/>
            <a:ext cx="457200" cy="510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9600"/>
            <a:ext cx="483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Business Office Quarterly Update Meeting, 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9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Staff Life Committee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80488"/>
            <a:ext cx="8534400" cy="43251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Working group has been created to develop ideas and events to improve staff recognition and increase collegiality</a:t>
            </a:r>
          </a:p>
          <a:p>
            <a:r>
              <a:rPr lang="en-US" sz="2200" dirty="0" smtClean="0"/>
              <a:t>The group meets bi-weekly, and comprises representatives from multiple constituencies</a:t>
            </a:r>
          </a:p>
          <a:p>
            <a:pPr marL="91440" indent="0">
              <a:buNone/>
            </a:pPr>
            <a:r>
              <a:rPr lang="en-US" sz="2000" dirty="0" smtClean="0"/>
              <a:t>	Co-Chairs: Maria Kalai and Isaac </a:t>
            </a:r>
            <a:r>
              <a:rPr lang="en-US" sz="2000" dirty="0"/>
              <a:t>Rothmiller</a:t>
            </a:r>
          </a:p>
          <a:p>
            <a:pPr marL="91440" indent="0">
              <a:buNone/>
            </a:pPr>
            <a:r>
              <a:rPr lang="en-US" sz="2000" dirty="0" smtClean="0"/>
              <a:t>	</a:t>
            </a:r>
            <a:r>
              <a:rPr lang="en-US" sz="2000" dirty="0"/>
              <a:t>Sandra A. Barile </a:t>
            </a:r>
            <a:r>
              <a:rPr lang="en-US" sz="2000" dirty="0" smtClean="0"/>
              <a:t>		Lisbeth </a:t>
            </a:r>
            <a:r>
              <a:rPr lang="en-US" sz="2000" dirty="0"/>
              <a:t>Dennis</a:t>
            </a:r>
          </a:p>
          <a:p>
            <a:pPr marL="91440" indent="0">
              <a:buNone/>
            </a:pPr>
            <a:r>
              <a:rPr lang="en-US" sz="2000" dirty="0" smtClean="0"/>
              <a:t>	Sallie Ellison			Melissa </a:t>
            </a:r>
            <a:r>
              <a:rPr lang="en-US" sz="2000" dirty="0"/>
              <a:t>Fernando</a:t>
            </a:r>
          </a:p>
          <a:p>
            <a:pPr marL="91440" indent="0">
              <a:buNone/>
            </a:pPr>
            <a:r>
              <a:rPr lang="en-US" sz="2000" dirty="0" smtClean="0"/>
              <a:t>	</a:t>
            </a:r>
            <a:r>
              <a:rPr lang="en-US" sz="2000" dirty="0"/>
              <a:t>Jennifer </a:t>
            </a:r>
            <a:r>
              <a:rPr lang="en-US" sz="2000" dirty="0" smtClean="0"/>
              <a:t>Forbes-Nicotera	Jennifer </a:t>
            </a:r>
            <a:r>
              <a:rPr lang="en-US" sz="2000" dirty="0" err="1"/>
              <a:t>Kuklinski</a:t>
            </a:r>
            <a:r>
              <a:rPr lang="en-US" sz="2000" dirty="0"/>
              <a:t> </a:t>
            </a:r>
            <a:r>
              <a:rPr lang="en-US" sz="2000" dirty="0" smtClean="0"/>
              <a:t>		</a:t>
            </a:r>
            <a:r>
              <a:rPr lang="en-US" sz="2000" dirty="0"/>
              <a:t>	</a:t>
            </a:r>
            <a:r>
              <a:rPr lang="en-US" sz="2000" dirty="0" smtClean="0"/>
              <a:t>Bridget McCormick		Janine Pritchard</a:t>
            </a:r>
            <a:endParaRPr lang="en-US" sz="2000" dirty="0"/>
          </a:p>
          <a:p>
            <a:pPr marL="91440" indent="0">
              <a:buNone/>
            </a:pPr>
            <a:r>
              <a:rPr lang="en-US" sz="2000" dirty="0" smtClean="0"/>
              <a:t>	Lisa </a:t>
            </a:r>
            <a:r>
              <a:rPr lang="en-US" sz="2000" dirty="0" err="1"/>
              <a:t>Wesby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Staff Life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Previous </a:t>
            </a:r>
            <a:r>
              <a:rPr lang="en-US" sz="2200" dirty="0"/>
              <a:t>Events</a:t>
            </a:r>
          </a:p>
          <a:p>
            <a:pPr lvl="0"/>
            <a:r>
              <a:rPr lang="en-US" sz="2200" dirty="0" smtClean="0"/>
              <a:t>Upcoming </a:t>
            </a:r>
            <a:r>
              <a:rPr lang="en-US" sz="2200" dirty="0"/>
              <a:t>Events</a:t>
            </a:r>
          </a:p>
          <a:p>
            <a:pPr lvl="0"/>
            <a:r>
              <a:rPr lang="en-US" sz="2200" dirty="0" smtClean="0"/>
              <a:t>Planning events</a:t>
            </a:r>
            <a:endParaRPr lang="en-US" sz="2200" dirty="0"/>
          </a:p>
          <a:p>
            <a:pPr lvl="0"/>
            <a:r>
              <a:rPr lang="en-US" sz="2200" dirty="0" smtClean="0"/>
              <a:t>Staff </a:t>
            </a:r>
            <a:r>
              <a:rPr lang="en-US" sz="2200" dirty="0"/>
              <a:t>involvement </a:t>
            </a:r>
            <a:r>
              <a:rPr lang="en-US" sz="2200" dirty="0" smtClean="0"/>
              <a:t>encouraged: suggestion box</a:t>
            </a:r>
            <a:r>
              <a:rPr lang="en-US" sz="2200" dirty="0"/>
              <a:t>, </a:t>
            </a:r>
            <a:r>
              <a:rPr lang="en-US" sz="2200" dirty="0" smtClean="0"/>
              <a:t>email</a:t>
            </a:r>
            <a:endParaRPr lang="en-US" sz="2200" dirty="0"/>
          </a:p>
          <a:p>
            <a:pPr lvl="0"/>
            <a:r>
              <a:rPr lang="en-US" sz="2200" dirty="0" smtClean="0"/>
              <a:t>“</a:t>
            </a:r>
            <a:r>
              <a:rPr lang="en-US" sz="2200" dirty="0"/>
              <a:t>Staff Life Committee” link on DBEI-CCEB Intranet</a:t>
            </a:r>
          </a:p>
          <a:p>
            <a:pPr lvl="0"/>
            <a:r>
              <a:rPr lang="en-US" sz="2200" dirty="0" smtClean="0"/>
              <a:t>Committee </a:t>
            </a:r>
            <a:r>
              <a:rPr lang="en-US" sz="2200" dirty="0"/>
              <a:t>goal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4830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Facilities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0936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PennCard</a:t>
            </a:r>
            <a:r>
              <a:rPr lang="en-US" sz="2200" dirty="0" smtClean="0"/>
              <a:t> touchless access has been completed in Stellar-Chance, Blockley Hall, Anatomy-Chemistry, John Morgan Building.  Any issues?</a:t>
            </a:r>
          </a:p>
          <a:p>
            <a:r>
              <a:rPr lang="en-US" sz="2200" dirty="0" smtClean="0"/>
              <a:t>Requests for keys to offices, desks, file cabinets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Spotlight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Alberts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Computer/software/peripherals (ordering process)</a:t>
            </a:r>
          </a:p>
          <a:p>
            <a:pPr lvl="1"/>
            <a:r>
              <a:rPr lang="en-US" sz="2000" dirty="0" err="1">
                <a:solidFill>
                  <a:schemeClr val="tx1"/>
                </a:solidFill>
              </a:rPr>
              <a:t>DropBox</a:t>
            </a:r>
            <a:r>
              <a:rPr lang="en-US" sz="2000" dirty="0">
                <a:solidFill>
                  <a:schemeClr val="tx1"/>
                </a:solidFill>
              </a:rPr>
              <a:t> vs. </a:t>
            </a:r>
            <a:r>
              <a:rPr lang="en-US" sz="2000" dirty="0" err="1">
                <a:solidFill>
                  <a:schemeClr val="tx1"/>
                </a:solidFill>
              </a:rPr>
              <a:t>Penn+Box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Saving to hard drive vs. shared drive (</a:t>
            </a:r>
            <a:r>
              <a:rPr lang="en-US" sz="2000" dirty="0" err="1">
                <a:solidFill>
                  <a:schemeClr val="tx1"/>
                </a:solidFill>
              </a:rPr>
              <a:t>crashplan</a:t>
            </a:r>
            <a:r>
              <a:rPr lang="en-US" sz="2000" dirty="0">
                <a:solidFill>
                  <a:schemeClr val="tx1"/>
                </a:solidFill>
              </a:rPr>
              <a:t> doesn’t save local work, only email and maybe browser favorites)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2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7285</TotalTime>
  <Words>448</Words>
  <Application>Microsoft Office PowerPoint</Application>
  <PresentationFormat>On-screen Show (4:3)</PresentationFormat>
  <Paragraphs>94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Wingdings 2</vt:lpstr>
      <vt:lpstr>Urban</vt:lpstr>
      <vt:lpstr>CCEB/Department of  Biostatistics, Epidemiology and Informatics</vt:lpstr>
      <vt:lpstr>PowerPoint Presentation</vt:lpstr>
      <vt:lpstr>New faculty and staff,  Biostatistics Division</vt:lpstr>
      <vt:lpstr>New faculty and staff,  Epidemiology Division</vt:lpstr>
      <vt:lpstr>New faculty and staff,  Informatics Division</vt:lpstr>
      <vt:lpstr>Staff Life Committee</vt:lpstr>
      <vt:lpstr>Staff Life Committee</vt:lpstr>
      <vt:lpstr>Facilities</vt:lpstr>
      <vt:lpstr>Spotlight</vt:lpstr>
      <vt:lpstr>Business Office procedures</vt:lpstr>
      <vt:lpstr>PENN Policy/Procedure Changes Independent service providers</vt:lpstr>
      <vt:lpstr> Other business?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CCEB/Department of  Biostatistics and Epidemiology</dc:title>
  <dc:creator>Glen Lafferty</dc:creator>
  <cp:lastModifiedBy>Lisbeth Dennis</cp:lastModifiedBy>
  <cp:revision>95</cp:revision>
  <cp:lastPrinted>2017-06-07T17:01:48Z</cp:lastPrinted>
  <dcterms:created xsi:type="dcterms:W3CDTF">2016-06-28T17:32:12Z</dcterms:created>
  <dcterms:modified xsi:type="dcterms:W3CDTF">2017-09-22T18:34:49Z</dcterms:modified>
</cp:coreProperties>
</file>