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2"/>
  </p:notesMasterIdLst>
  <p:handoutMasterIdLst>
    <p:handoutMasterId r:id="rId23"/>
  </p:handoutMasterIdLst>
  <p:sldIdLst>
    <p:sldId id="256" r:id="rId2"/>
    <p:sldId id="270" r:id="rId3"/>
    <p:sldId id="273" r:id="rId4"/>
    <p:sldId id="272" r:id="rId5"/>
    <p:sldId id="258" r:id="rId6"/>
    <p:sldId id="293" r:id="rId7"/>
    <p:sldId id="315" r:id="rId8"/>
    <p:sldId id="317" r:id="rId9"/>
    <p:sldId id="319" r:id="rId10"/>
    <p:sldId id="290" r:id="rId11"/>
    <p:sldId id="307" r:id="rId12"/>
    <p:sldId id="309" r:id="rId13"/>
    <p:sldId id="308" r:id="rId14"/>
    <p:sldId id="283" r:id="rId15"/>
    <p:sldId id="310" r:id="rId16"/>
    <p:sldId id="312" r:id="rId17"/>
    <p:sldId id="311" r:id="rId18"/>
    <p:sldId id="313" r:id="rId19"/>
    <p:sldId id="280" r:id="rId20"/>
    <p:sldId id="314"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110" autoAdjust="0"/>
    <p:restoredTop sz="86401" autoAdjust="0"/>
  </p:normalViewPr>
  <p:slideViewPr>
    <p:cSldViewPr>
      <p:cViewPr varScale="1">
        <p:scale>
          <a:sx n="115" d="100"/>
          <a:sy n="115" d="100"/>
        </p:scale>
        <p:origin x="111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780" y="-90"/>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EAC22CA-F2AB-4C3D-8C8C-25A924662CE6}" type="datetimeFigureOut">
              <a:rPr lang="en-US" smtClean="0"/>
              <a:t>6/29/2018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BD861D6-3E71-4F47-8810-38E7D8E45934}" type="slidenum">
              <a:rPr lang="en-US" smtClean="0"/>
              <a:t>‹#›</a:t>
            </a:fld>
            <a:endParaRPr lang="en-US"/>
          </a:p>
        </p:txBody>
      </p:sp>
    </p:spTree>
    <p:extLst>
      <p:ext uri="{BB962C8B-B14F-4D97-AF65-F5344CB8AC3E}">
        <p14:creationId xmlns:p14="http://schemas.microsoft.com/office/powerpoint/2010/main" val="14338046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6046AAE5-0E80-4077-9CCA-F75DFA270B67}" type="datetimeFigureOut">
              <a:rPr lang="en-US" smtClean="0"/>
              <a:t>6/29/2018</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BC037AAD-07C7-4555-9CCB-AE7C9710D886}" type="slidenum">
              <a:rPr lang="en-US" smtClean="0"/>
              <a:t>‹#›</a:t>
            </a:fld>
            <a:endParaRPr lang="en-US"/>
          </a:p>
        </p:txBody>
      </p:sp>
    </p:spTree>
    <p:extLst>
      <p:ext uri="{BB962C8B-B14F-4D97-AF65-F5344CB8AC3E}">
        <p14:creationId xmlns:p14="http://schemas.microsoft.com/office/powerpoint/2010/main" val="1533187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037AAD-07C7-4555-9CCB-AE7C9710D886}" type="slidenum">
              <a:rPr lang="en-US" smtClean="0"/>
              <a:t>1</a:t>
            </a:fld>
            <a:endParaRPr lang="en-US"/>
          </a:p>
        </p:txBody>
      </p:sp>
    </p:spTree>
    <p:extLst>
      <p:ext uri="{BB962C8B-B14F-4D97-AF65-F5344CB8AC3E}">
        <p14:creationId xmlns:p14="http://schemas.microsoft.com/office/powerpoint/2010/main" val="7508987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037AAD-07C7-4555-9CCB-AE7C9710D886}" type="slidenum">
              <a:rPr lang="en-US" smtClean="0"/>
              <a:t>16</a:t>
            </a:fld>
            <a:endParaRPr lang="en-US"/>
          </a:p>
        </p:txBody>
      </p:sp>
    </p:spTree>
    <p:extLst>
      <p:ext uri="{BB962C8B-B14F-4D97-AF65-F5344CB8AC3E}">
        <p14:creationId xmlns:p14="http://schemas.microsoft.com/office/powerpoint/2010/main" val="1097865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037AAD-07C7-4555-9CCB-AE7C9710D886}" type="slidenum">
              <a:rPr lang="en-US" smtClean="0"/>
              <a:t>17</a:t>
            </a:fld>
            <a:endParaRPr lang="en-US"/>
          </a:p>
        </p:txBody>
      </p:sp>
    </p:spTree>
    <p:extLst>
      <p:ext uri="{BB962C8B-B14F-4D97-AF65-F5344CB8AC3E}">
        <p14:creationId xmlns:p14="http://schemas.microsoft.com/office/powerpoint/2010/main" val="1097865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037AAD-07C7-4555-9CCB-AE7C9710D886}" type="slidenum">
              <a:rPr lang="en-US" smtClean="0"/>
              <a:t>18</a:t>
            </a:fld>
            <a:endParaRPr lang="en-US"/>
          </a:p>
        </p:txBody>
      </p:sp>
    </p:spTree>
    <p:extLst>
      <p:ext uri="{BB962C8B-B14F-4D97-AF65-F5344CB8AC3E}">
        <p14:creationId xmlns:p14="http://schemas.microsoft.com/office/powerpoint/2010/main" val="1097865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037AAD-07C7-4555-9CCB-AE7C9710D886}" type="slidenum">
              <a:rPr lang="en-US" smtClean="0"/>
              <a:t>2</a:t>
            </a:fld>
            <a:endParaRPr lang="en-US"/>
          </a:p>
        </p:txBody>
      </p:sp>
    </p:spTree>
    <p:extLst>
      <p:ext uri="{BB962C8B-B14F-4D97-AF65-F5344CB8AC3E}">
        <p14:creationId xmlns:p14="http://schemas.microsoft.com/office/powerpoint/2010/main" val="1757560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037AAD-07C7-4555-9CCB-AE7C9710D886}" type="slidenum">
              <a:rPr lang="en-US" smtClean="0"/>
              <a:t>3</a:t>
            </a:fld>
            <a:endParaRPr lang="en-US"/>
          </a:p>
        </p:txBody>
      </p:sp>
    </p:spTree>
    <p:extLst>
      <p:ext uri="{BB962C8B-B14F-4D97-AF65-F5344CB8AC3E}">
        <p14:creationId xmlns:p14="http://schemas.microsoft.com/office/powerpoint/2010/main" val="3589299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037AAD-07C7-4555-9CCB-AE7C9710D886}" type="slidenum">
              <a:rPr lang="en-US" smtClean="0"/>
              <a:t>4</a:t>
            </a:fld>
            <a:endParaRPr lang="en-US"/>
          </a:p>
        </p:txBody>
      </p:sp>
    </p:spTree>
    <p:extLst>
      <p:ext uri="{BB962C8B-B14F-4D97-AF65-F5344CB8AC3E}">
        <p14:creationId xmlns:p14="http://schemas.microsoft.com/office/powerpoint/2010/main" val="3828594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037AAD-07C7-4555-9CCB-AE7C9710D886}" type="slidenum">
              <a:rPr lang="en-US" smtClean="0"/>
              <a:t>5</a:t>
            </a:fld>
            <a:endParaRPr lang="en-US"/>
          </a:p>
        </p:txBody>
      </p:sp>
    </p:spTree>
    <p:extLst>
      <p:ext uri="{BB962C8B-B14F-4D97-AF65-F5344CB8AC3E}">
        <p14:creationId xmlns:p14="http://schemas.microsoft.com/office/powerpoint/2010/main" val="3983204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037AAD-07C7-4555-9CCB-AE7C9710D886}" type="slidenum">
              <a:rPr lang="en-US" smtClean="0"/>
              <a:t>7</a:t>
            </a:fld>
            <a:endParaRPr lang="en-US"/>
          </a:p>
        </p:txBody>
      </p:sp>
    </p:spTree>
    <p:extLst>
      <p:ext uri="{BB962C8B-B14F-4D97-AF65-F5344CB8AC3E}">
        <p14:creationId xmlns:p14="http://schemas.microsoft.com/office/powerpoint/2010/main" val="3940315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037AAD-07C7-4555-9CCB-AE7C9710D886}" type="slidenum">
              <a:rPr lang="en-US" smtClean="0"/>
              <a:t>8</a:t>
            </a:fld>
            <a:endParaRPr lang="en-US"/>
          </a:p>
        </p:txBody>
      </p:sp>
    </p:spTree>
    <p:extLst>
      <p:ext uri="{BB962C8B-B14F-4D97-AF65-F5344CB8AC3E}">
        <p14:creationId xmlns:p14="http://schemas.microsoft.com/office/powerpoint/2010/main" val="2740208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037AAD-07C7-4555-9CCB-AE7C9710D886}" type="slidenum">
              <a:rPr lang="en-US" smtClean="0"/>
              <a:t>14</a:t>
            </a:fld>
            <a:endParaRPr lang="en-US"/>
          </a:p>
        </p:txBody>
      </p:sp>
    </p:spTree>
    <p:extLst>
      <p:ext uri="{BB962C8B-B14F-4D97-AF65-F5344CB8AC3E}">
        <p14:creationId xmlns:p14="http://schemas.microsoft.com/office/powerpoint/2010/main" val="1097865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037AAD-07C7-4555-9CCB-AE7C9710D886}" type="slidenum">
              <a:rPr lang="en-US" smtClean="0"/>
              <a:t>15</a:t>
            </a:fld>
            <a:endParaRPr lang="en-US"/>
          </a:p>
        </p:txBody>
      </p:sp>
    </p:spTree>
    <p:extLst>
      <p:ext uri="{BB962C8B-B14F-4D97-AF65-F5344CB8AC3E}">
        <p14:creationId xmlns:p14="http://schemas.microsoft.com/office/powerpoint/2010/main" val="10978654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602F4937-FBB2-4097-9A1B-D9C29BF18B8D}" type="datetimeFigureOut">
              <a:rPr lang="en-US" smtClean="0"/>
              <a:t>6/29/2018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ED8B1FD-40AB-41D0-8CF1-D97149508C87}" type="slidenum">
              <a:rPr lang="en-US" smtClean="0"/>
              <a:t>‹#›</a:t>
            </a:fld>
            <a:endParaRPr lang="en-US"/>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7200" y="6019800"/>
            <a:ext cx="457200" cy="51054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7200" y="6019800"/>
            <a:ext cx="457200" cy="510540"/>
          </a:xfrm>
          <a:prstGeom prst="rect">
            <a:avLst/>
          </a:prstGeom>
        </p:spPr>
      </p:pic>
      <p:sp>
        <p:nvSpPr>
          <p:cNvPr id="8" name="Title 7"/>
          <p:cNvSpPr>
            <a:spLocks noGrp="1"/>
          </p:cNvSpPr>
          <p:nvPr>
            <p:ph type="title"/>
          </p:nvPr>
        </p:nvSpPr>
        <p:spPr/>
        <p:txBody>
          <a:bodyPr/>
          <a:lstStyle/>
          <a:p>
            <a:r>
              <a:rPr lang="en-US"/>
              <a:t>Click to edit Master title style</a:t>
            </a:r>
          </a:p>
        </p:txBody>
      </p:sp>
      <p:sp>
        <p:nvSpPr>
          <p:cNvPr id="12" name="Date Placeholder 11"/>
          <p:cNvSpPr>
            <a:spLocks noGrp="1"/>
          </p:cNvSpPr>
          <p:nvPr>
            <p:ph type="dt" sz="half" idx="10"/>
          </p:nvPr>
        </p:nvSpPr>
        <p:spPr/>
        <p:txBody>
          <a:bodyPr/>
          <a:lstStyle/>
          <a:p>
            <a:fld id="{602F4937-FBB2-4097-9A1B-D9C29BF18B8D}" type="datetimeFigureOut">
              <a:rPr lang="en-US" smtClean="0"/>
              <a:t>6/29/2018</a:t>
            </a:fld>
            <a:endParaRPr lang="en-US"/>
          </a:p>
        </p:txBody>
      </p:sp>
      <p:sp>
        <p:nvSpPr>
          <p:cNvPr id="13" name="Footer Placeholder 12"/>
          <p:cNvSpPr>
            <a:spLocks noGrp="1"/>
          </p:cNvSpPr>
          <p:nvPr>
            <p:ph type="ftr" sz="quarter" idx="11"/>
          </p:nvPr>
        </p:nvSpPr>
        <p:spPr/>
        <p:txBody>
          <a:bodyPr/>
          <a:lstStyle/>
          <a:p>
            <a:endParaRPr lang="en-US"/>
          </a:p>
        </p:txBody>
      </p:sp>
      <p:sp>
        <p:nvSpPr>
          <p:cNvPr id="14" name="Slide Number Placeholder 13"/>
          <p:cNvSpPr>
            <a:spLocks noGrp="1"/>
          </p:cNvSpPr>
          <p:nvPr>
            <p:ph type="sldNum" sz="quarter" idx="12"/>
          </p:nvPr>
        </p:nvSpPr>
        <p:spPr/>
        <p:txBody>
          <a:bodyPr/>
          <a:lstStyle/>
          <a:p>
            <a:fld id="{CED8B1FD-40AB-41D0-8CF1-D97149508C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02F4937-FBB2-4097-9A1B-D9C29BF18B8D}" type="datetimeFigureOut">
              <a:rPr lang="en-US" smtClean="0"/>
              <a:t>6/29/2018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D8B1FD-40AB-41D0-8CF1-D97149508C8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02F4937-FBB2-4097-9A1B-D9C29BF18B8D}" type="datetimeFigureOut">
              <a:rPr lang="en-US" smtClean="0"/>
              <a:t>6/29/2018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D8B1FD-40AB-41D0-8CF1-D97149508C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602F4937-FBB2-4097-9A1B-D9C29BF18B8D}" type="datetimeFigureOut">
              <a:rPr lang="en-US" smtClean="0"/>
              <a:t>6/29/2018</a:t>
            </a:fld>
            <a:endParaRPr lang="en-US"/>
          </a:p>
        </p:txBody>
      </p:sp>
      <p:sp>
        <p:nvSpPr>
          <p:cNvPr id="27" name="Slide Number Placeholder 26"/>
          <p:cNvSpPr>
            <a:spLocks noGrp="1"/>
          </p:cNvSpPr>
          <p:nvPr>
            <p:ph type="sldNum" sz="quarter" idx="11"/>
          </p:nvPr>
        </p:nvSpPr>
        <p:spPr/>
        <p:txBody>
          <a:bodyPr rtlCol="0"/>
          <a:lstStyle/>
          <a:p>
            <a:fld id="{CED8B1FD-40AB-41D0-8CF1-D97149508C87}"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602F4937-FBB2-4097-9A1B-D9C29BF18B8D}" type="datetimeFigureOut">
              <a:rPr lang="en-US" smtClean="0"/>
              <a:t>6/29/2018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CED8B1FD-40AB-41D0-8CF1-D97149508C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2F4937-FBB2-4097-9A1B-D9C29BF18B8D}" type="datetimeFigureOut">
              <a:rPr lang="en-US" smtClean="0"/>
              <a:t>6/29/2018</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D8B1FD-40AB-41D0-8CF1-D97149508C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02F4937-FBB2-4097-9A1B-D9C29BF18B8D}" type="datetimeFigureOut">
              <a:rPr lang="en-US" smtClean="0"/>
              <a:t>6/29/2018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D8B1FD-40AB-41D0-8CF1-D97149508C8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dirty="0"/>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02F4937-FBB2-4097-9A1B-D9C29BF18B8D}" type="datetimeFigureOut">
              <a:rPr lang="en-US" smtClean="0"/>
              <a:t>6/29/2018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ED8B1FD-40AB-41D0-8CF1-D97149508C87}" type="slidenum">
              <a:rPr lang="en-US" smtClean="0"/>
              <a:t>‹#›</a:t>
            </a:fld>
            <a:endParaRPr lang="en-US"/>
          </a:p>
        </p:txBody>
      </p:sp>
      <p:pic>
        <p:nvPicPr>
          <p:cNvPr id="20" name="Picture 19"/>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8077200" y="6019800"/>
            <a:ext cx="457200" cy="510540"/>
          </a:xfrm>
          <a:prstGeom prst="rect">
            <a:avLst/>
          </a:prstGeom>
        </p:spPr>
      </p:pic>
      <p:sp>
        <p:nvSpPr>
          <p:cNvPr id="21" name="TextBox 20"/>
          <p:cNvSpPr txBox="1"/>
          <p:nvPr userDrawn="1"/>
        </p:nvSpPr>
        <p:spPr>
          <a:xfrm>
            <a:off x="457200" y="609600"/>
            <a:ext cx="5556329" cy="369332"/>
          </a:xfrm>
          <a:prstGeom prst="rect">
            <a:avLst/>
          </a:prstGeom>
          <a:noFill/>
        </p:spPr>
        <p:txBody>
          <a:bodyPr wrap="none" rtlCol="0">
            <a:spAutoFit/>
          </a:bodyPr>
          <a:lstStyle/>
          <a:p>
            <a:r>
              <a:rPr lang="en-US" b="1" dirty="0">
                <a:solidFill>
                  <a:srgbClr val="002060"/>
                </a:solidFill>
                <a:latin typeface="+mj-lt"/>
              </a:rPr>
              <a:t>Business Office Quarterly Update Meeting, 6/7/18</a:t>
            </a: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apaycceb@lists.upenn.ed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CCEB/Department of </a:t>
            </a:r>
            <a:br>
              <a:rPr lang="en-US" dirty="0"/>
            </a:br>
            <a:r>
              <a:rPr lang="en-US" dirty="0"/>
              <a:t>Biostatistics, Epidemiology and Informatics</a:t>
            </a:r>
          </a:p>
        </p:txBody>
      </p:sp>
      <p:sp>
        <p:nvSpPr>
          <p:cNvPr id="3" name="Subtitle 2"/>
          <p:cNvSpPr>
            <a:spLocks noGrp="1"/>
          </p:cNvSpPr>
          <p:nvPr>
            <p:ph type="subTitle" idx="1"/>
          </p:nvPr>
        </p:nvSpPr>
        <p:spPr>
          <a:xfrm>
            <a:off x="457200" y="4191000"/>
            <a:ext cx="8382000" cy="1752600"/>
          </a:xfrm>
        </p:spPr>
        <p:txBody>
          <a:bodyPr>
            <a:normAutofit/>
          </a:bodyPr>
          <a:lstStyle/>
          <a:p>
            <a:r>
              <a:rPr lang="en-US" dirty="0"/>
              <a:t>Business Office Staff / Administrative Staff</a:t>
            </a:r>
          </a:p>
          <a:p>
            <a:r>
              <a:rPr lang="en-US" dirty="0"/>
              <a:t>Quarterly meeting</a:t>
            </a:r>
          </a:p>
          <a:p>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7200" y="6019800"/>
            <a:ext cx="457200" cy="510540"/>
          </a:xfrm>
          <a:prstGeom prst="rect">
            <a:avLst/>
          </a:prstGeom>
        </p:spPr>
      </p:pic>
      <p:sp>
        <p:nvSpPr>
          <p:cNvPr id="5" name="TextBox 4"/>
          <p:cNvSpPr txBox="1"/>
          <p:nvPr/>
        </p:nvSpPr>
        <p:spPr>
          <a:xfrm>
            <a:off x="609600" y="6172200"/>
            <a:ext cx="1507144" cy="369332"/>
          </a:xfrm>
          <a:prstGeom prst="rect">
            <a:avLst/>
          </a:prstGeom>
          <a:noFill/>
        </p:spPr>
        <p:txBody>
          <a:bodyPr wrap="none" rtlCol="0">
            <a:spAutoFit/>
          </a:bodyPr>
          <a:lstStyle/>
          <a:p>
            <a:r>
              <a:rPr lang="en-US" dirty="0">
                <a:latin typeface="+mj-lt"/>
              </a:rPr>
              <a:t>June 7, 2018</a:t>
            </a:r>
          </a:p>
        </p:txBody>
      </p:sp>
    </p:spTree>
    <p:extLst>
      <p:ext uri="{BB962C8B-B14F-4D97-AF65-F5344CB8AC3E}">
        <p14:creationId xmlns:p14="http://schemas.microsoft.com/office/powerpoint/2010/main" val="372654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p:spPr>
        <p:txBody>
          <a:bodyPr>
            <a:normAutofit/>
          </a:bodyPr>
          <a:lstStyle/>
          <a:p>
            <a:r>
              <a:rPr lang="en-US" sz="3600" dirty="0">
                <a:solidFill>
                  <a:schemeClr val="tx1"/>
                </a:solidFill>
              </a:rPr>
              <a:t>Business Office updates</a:t>
            </a:r>
          </a:p>
        </p:txBody>
      </p:sp>
      <p:sp>
        <p:nvSpPr>
          <p:cNvPr id="3" name="Content Placeholder 2"/>
          <p:cNvSpPr>
            <a:spLocks noGrp="1"/>
          </p:cNvSpPr>
          <p:nvPr>
            <p:ph idx="1"/>
          </p:nvPr>
        </p:nvSpPr>
        <p:spPr/>
        <p:txBody>
          <a:bodyPr/>
          <a:lstStyle/>
          <a:p>
            <a:pPr marL="342900" lvl="1" indent="-342900"/>
            <a:r>
              <a:rPr lang="en-US" sz="2200" dirty="0">
                <a:solidFill>
                  <a:schemeClr val="tx1"/>
                </a:solidFill>
              </a:rPr>
              <a:t>Marketplace Enhancements implemented 4/16/18:</a:t>
            </a:r>
          </a:p>
          <a:p>
            <a:pPr lvl="2"/>
            <a:r>
              <a:rPr lang="en-US" sz="2200" dirty="0">
                <a:solidFill>
                  <a:schemeClr val="tx1"/>
                </a:solidFill>
              </a:rPr>
              <a:t>Establishing a new vendor</a:t>
            </a:r>
          </a:p>
          <a:p>
            <a:pPr lvl="2"/>
            <a:r>
              <a:rPr lang="en-US" sz="2200" dirty="0">
                <a:solidFill>
                  <a:schemeClr val="tx1"/>
                </a:solidFill>
              </a:rPr>
              <a:t>Non-PO payment request</a:t>
            </a:r>
          </a:p>
          <a:p>
            <a:pPr lvl="2"/>
            <a:endParaRPr lang="en-US" sz="2200" dirty="0">
              <a:solidFill>
                <a:schemeClr val="tx1"/>
              </a:solidFill>
            </a:endParaRPr>
          </a:p>
          <a:p>
            <a:pPr marL="704088" lvl="2" indent="0">
              <a:buNone/>
            </a:pPr>
            <a:r>
              <a:rPr lang="en-US" sz="2200" dirty="0">
                <a:solidFill>
                  <a:schemeClr val="tx1"/>
                </a:solidFill>
              </a:rPr>
              <a:t>How’s it working from your perspective?</a:t>
            </a:r>
          </a:p>
          <a:p>
            <a:pPr marL="704088" lvl="2" indent="0">
              <a:buNone/>
            </a:pPr>
            <a:endParaRPr lang="en-US" sz="2200" dirty="0">
              <a:solidFill>
                <a:schemeClr val="tx1"/>
              </a:solidFill>
            </a:endParaRPr>
          </a:p>
          <a:p>
            <a:pPr marL="109728" indent="0">
              <a:buNone/>
            </a:pPr>
            <a:endParaRPr lang="en-US" dirty="0">
              <a:solidFill>
                <a:schemeClr val="tx1"/>
              </a:solidFill>
            </a:endParaRPr>
          </a:p>
          <a:p>
            <a:endParaRPr lang="en-US" sz="2200" dirty="0"/>
          </a:p>
        </p:txBody>
      </p:sp>
    </p:spTree>
    <p:extLst>
      <p:ext uri="{BB962C8B-B14F-4D97-AF65-F5344CB8AC3E}">
        <p14:creationId xmlns:p14="http://schemas.microsoft.com/office/powerpoint/2010/main" val="1401142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p:spPr>
        <p:txBody>
          <a:bodyPr>
            <a:normAutofit/>
          </a:bodyPr>
          <a:lstStyle/>
          <a:p>
            <a:r>
              <a:rPr lang="en-US" sz="3600" dirty="0">
                <a:solidFill>
                  <a:schemeClr val="tx1"/>
                </a:solidFill>
              </a:rPr>
              <a:t>Business Office updates</a:t>
            </a:r>
          </a:p>
        </p:txBody>
      </p:sp>
      <p:sp>
        <p:nvSpPr>
          <p:cNvPr id="3" name="Content Placeholder 2"/>
          <p:cNvSpPr>
            <a:spLocks noGrp="1"/>
          </p:cNvSpPr>
          <p:nvPr>
            <p:ph idx="1"/>
          </p:nvPr>
        </p:nvSpPr>
        <p:spPr/>
        <p:txBody>
          <a:bodyPr>
            <a:normAutofit/>
          </a:bodyPr>
          <a:lstStyle/>
          <a:p>
            <a:pPr marL="704088" lvl="2" indent="0">
              <a:buNone/>
            </a:pPr>
            <a:endParaRPr lang="en-US" sz="2200" dirty="0">
              <a:solidFill>
                <a:schemeClr val="tx1"/>
              </a:solidFill>
            </a:endParaRPr>
          </a:p>
          <a:p>
            <a:pPr marL="146304" indent="0">
              <a:buNone/>
            </a:pPr>
            <a:r>
              <a:rPr lang="en-US" sz="2200" dirty="0"/>
              <a:t>Limited Engagement and Independent Contractor process changed, partially, as a result of PME</a:t>
            </a:r>
          </a:p>
          <a:p>
            <a:pPr marL="146304" indent="0">
              <a:buNone/>
            </a:pPr>
            <a:endParaRPr lang="en-US" dirty="0"/>
          </a:p>
          <a:p>
            <a:pPr marL="146304" indent="0">
              <a:buNone/>
            </a:pPr>
            <a:r>
              <a:rPr lang="en-US" sz="2000" u="sng" dirty="0">
                <a:solidFill>
                  <a:schemeClr val="tx1"/>
                </a:solidFill>
              </a:rPr>
              <a:t>Limited Engagements</a:t>
            </a:r>
            <a:r>
              <a:rPr lang="en-US" sz="2000" dirty="0">
                <a:solidFill>
                  <a:schemeClr val="tx1"/>
                </a:solidFill>
              </a:rPr>
              <a:t>:  		</a:t>
            </a:r>
            <a:r>
              <a:rPr lang="en-US" sz="2000" u="sng" dirty="0">
                <a:solidFill>
                  <a:schemeClr val="tx1"/>
                </a:solidFill>
              </a:rPr>
              <a:t>Independent Contractors</a:t>
            </a:r>
            <a:r>
              <a:rPr lang="en-US" sz="2000" dirty="0">
                <a:solidFill>
                  <a:schemeClr val="tx1"/>
                </a:solidFill>
              </a:rPr>
              <a:t>:</a:t>
            </a:r>
          </a:p>
          <a:p>
            <a:pPr marL="146304" indent="0">
              <a:buNone/>
            </a:pPr>
            <a:r>
              <a:rPr lang="en-US" sz="2000" dirty="0"/>
              <a:t>Guest Speakers/Lecturers		No employment relationship</a:t>
            </a:r>
          </a:p>
          <a:p>
            <a:pPr marL="146304" indent="0">
              <a:buNone/>
            </a:pPr>
            <a:r>
              <a:rPr lang="en-US" sz="2000" dirty="0">
                <a:solidFill>
                  <a:schemeClr val="tx1"/>
                </a:solidFill>
              </a:rPr>
              <a:t>DSMB members			</a:t>
            </a:r>
          </a:p>
          <a:p>
            <a:pPr marL="146304" indent="0">
              <a:buNone/>
            </a:pPr>
            <a:r>
              <a:rPr lang="en-US" sz="2000" dirty="0"/>
              <a:t>Advisory board members</a:t>
            </a:r>
          </a:p>
          <a:p>
            <a:pPr marL="146304" indent="0">
              <a:buNone/>
            </a:pPr>
            <a:endParaRPr lang="en-US" sz="2000" dirty="0">
              <a:solidFill>
                <a:schemeClr val="tx1"/>
              </a:solidFill>
            </a:endParaRPr>
          </a:p>
          <a:p>
            <a:pPr lvl="1"/>
            <a:endParaRPr lang="en-US" sz="2000" dirty="0">
              <a:solidFill>
                <a:schemeClr val="tx1"/>
              </a:solidFill>
            </a:endParaRPr>
          </a:p>
          <a:p>
            <a:pPr lvl="1"/>
            <a:endParaRPr lang="en-US" sz="2000" dirty="0"/>
          </a:p>
        </p:txBody>
      </p:sp>
    </p:spTree>
    <p:extLst>
      <p:ext uri="{BB962C8B-B14F-4D97-AF65-F5344CB8AC3E}">
        <p14:creationId xmlns:p14="http://schemas.microsoft.com/office/powerpoint/2010/main" val="1342237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p:spPr>
        <p:txBody>
          <a:bodyPr>
            <a:normAutofit/>
          </a:bodyPr>
          <a:lstStyle/>
          <a:p>
            <a:r>
              <a:rPr lang="en-US" sz="3600" dirty="0">
                <a:solidFill>
                  <a:schemeClr val="tx1"/>
                </a:solidFill>
              </a:rPr>
              <a:t>Business Office updates</a:t>
            </a:r>
          </a:p>
        </p:txBody>
      </p:sp>
      <p:sp>
        <p:nvSpPr>
          <p:cNvPr id="3" name="Content Placeholder 2"/>
          <p:cNvSpPr>
            <a:spLocks noGrp="1"/>
          </p:cNvSpPr>
          <p:nvPr>
            <p:ph idx="1"/>
          </p:nvPr>
        </p:nvSpPr>
        <p:spPr/>
        <p:txBody>
          <a:bodyPr>
            <a:normAutofit/>
          </a:bodyPr>
          <a:lstStyle/>
          <a:p>
            <a:pPr marL="146304" indent="0">
              <a:buNone/>
            </a:pPr>
            <a:r>
              <a:rPr lang="en-US" sz="2200" dirty="0"/>
              <a:t>Limited Engagement and Independent Contractor process changed, partially, as a result of PME</a:t>
            </a:r>
            <a:endParaRPr lang="en-US" dirty="0">
              <a:solidFill>
                <a:schemeClr val="tx1"/>
              </a:solidFill>
            </a:endParaRPr>
          </a:p>
          <a:p>
            <a:r>
              <a:rPr lang="en-US" sz="2200" b="1" u="sng" dirty="0"/>
              <a:t>Before service begins for Limited Engagement</a:t>
            </a:r>
            <a:r>
              <a:rPr lang="en-US" sz="2200" dirty="0"/>
              <a:t>:</a:t>
            </a:r>
          </a:p>
          <a:p>
            <a:pPr lvl="1"/>
            <a:r>
              <a:rPr lang="en-US" sz="2000" dirty="0">
                <a:solidFill>
                  <a:schemeClr val="tx1"/>
                </a:solidFill>
              </a:rPr>
              <a:t>You complete a Limited Engagement Agreement, get signed by the service provider. </a:t>
            </a:r>
          </a:p>
          <a:p>
            <a:pPr lvl="1"/>
            <a:r>
              <a:rPr lang="en-US" sz="2000" dirty="0">
                <a:solidFill>
                  <a:schemeClr val="tx1"/>
                </a:solidFill>
              </a:rPr>
              <a:t>You complete an on-line Request New Supplier form in the Penn Marketplace</a:t>
            </a:r>
          </a:p>
          <a:p>
            <a:pPr lvl="2"/>
            <a:r>
              <a:rPr lang="en-US" sz="1800" dirty="0">
                <a:solidFill>
                  <a:schemeClr val="tx1"/>
                </a:solidFill>
              </a:rPr>
              <a:t>Supplier receives system-generated correspondence with instructions for answering questions via an on-line form; uploading tax forms</a:t>
            </a:r>
          </a:p>
          <a:p>
            <a:pPr lvl="2"/>
            <a:r>
              <a:rPr lang="en-US" sz="1800" dirty="0">
                <a:solidFill>
                  <a:schemeClr val="tx1"/>
                </a:solidFill>
              </a:rPr>
              <a:t>Purchasing gets system-generated correspondence when supplier has completed survey and uploaded tax form</a:t>
            </a:r>
          </a:p>
          <a:p>
            <a:pPr lvl="2"/>
            <a:r>
              <a:rPr lang="en-US" sz="1800" dirty="0">
                <a:solidFill>
                  <a:schemeClr val="tx1"/>
                </a:solidFill>
              </a:rPr>
              <a:t>You receive email from Purchasing when supplier is available.</a:t>
            </a:r>
          </a:p>
          <a:p>
            <a:pPr lvl="1"/>
            <a:endParaRPr lang="en-US" sz="2000" dirty="0"/>
          </a:p>
          <a:p>
            <a:pPr lvl="1"/>
            <a:endParaRPr lang="en-US" sz="2000" dirty="0"/>
          </a:p>
        </p:txBody>
      </p:sp>
    </p:spTree>
    <p:extLst>
      <p:ext uri="{BB962C8B-B14F-4D97-AF65-F5344CB8AC3E}">
        <p14:creationId xmlns:p14="http://schemas.microsoft.com/office/powerpoint/2010/main" val="1665175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p:spPr>
        <p:txBody>
          <a:bodyPr>
            <a:normAutofit/>
          </a:bodyPr>
          <a:lstStyle/>
          <a:p>
            <a:r>
              <a:rPr lang="en-US" sz="3600" dirty="0">
                <a:solidFill>
                  <a:schemeClr val="tx1"/>
                </a:solidFill>
              </a:rPr>
              <a:t>Business Office updates</a:t>
            </a:r>
          </a:p>
        </p:txBody>
      </p:sp>
      <p:sp>
        <p:nvSpPr>
          <p:cNvPr id="3" name="Content Placeholder 2"/>
          <p:cNvSpPr>
            <a:spLocks noGrp="1"/>
          </p:cNvSpPr>
          <p:nvPr>
            <p:ph idx="1"/>
          </p:nvPr>
        </p:nvSpPr>
        <p:spPr/>
        <p:txBody>
          <a:bodyPr>
            <a:normAutofit/>
          </a:bodyPr>
          <a:lstStyle/>
          <a:p>
            <a:pPr marL="704088" lvl="2" indent="0">
              <a:buNone/>
            </a:pPr>
            <a:endParaRPr lang="en-US" sz="2200" dirty="0">
              <a:solidFill>
                <a:schemeClr val="tx1"/>
              </a:solidFill>
            </a:endParaRPr>
          </a:p>
          <a:p>
            <a:pPr marL="109728" lvl="0" indent="0">
              <a:buNone/>
            </a:pPr>
            <a:r>
              <a:rPr lang="en-US" sz="2200" dirty="0"/>
              <a:t>Send signed Limited Engagement Agreement to Merceda to obtain Purchasing’s signature</a:t>
            </a:r>
          </a:p>
          <a:p>
            <a:r>
              <a:rPr lang="en-US" sz="2200" b="1" u="sng" dirty="0"/>
              <a:t>After the service is provided</a:t>
            </a:r>
            <a:r>
              <a:rPr lang="en-US" sz="2200" dirty="0"/>
              <a:t>:</a:t>
            </a:r>
          </a:p>
          <a:p>
            <a:pPr lvl="1"/>
            <a:r>
              <a:rPr lang="en-US" sz="2000" dirty="0">
                <a:solidFill>
                  <a:schemeClr val="tx1"/>
                </a:solidFill>
              </a:rPr>
              <a:t>Complete a Non-PO Payment Request form in the Penn Marketplace</a:t>
            </a:r>
          </a:p>
          <a:p>
            <a:pPr lvl="2"/>
            <a:r>
              <a:rPr lang="en-US" sz="1800" dirty="0">
                <a:solidFill>
                  <a:schemeClr val="tx1"/>
                </a:solidFill>
              </a:rPr>
              <a:t>Attach an invoice</a:t>
            </a:r>
          </a:p>
          <a:p>
            <a:pPr lvl="2"/>
            <a:r>
              <a:rPr lang="en-US" sz="1800" dirty="0">
                <a:solidFill>
                  <a:schemeClr val="tx1"/>
                </a:solidFill>
              </a:rPr>
              <a:t>Attach expenditure justification</a:t>
            </a:r>
          </a:p>
          <a:p>
            <a:pPr lvl="2"/>
            <a:r>
              <a:rPr lang="en-US" sz="1800" dirty="0">
                <a:solidFill>
                  <a:schemeClr val="tx1"/>
                </a:solidFill>
              </a:rPr>
              <a:t>Attach Limited Engagement Agreement I will have returned with Purchasing’s approval</a:t>
            </a:r>
          </a:p>
          <a:p>
            <a:pPr lvl="2"/>
            <a:r>
              <a:rPr lang="en-US" sz="1800" dirty="0">
                <a:solidFill>
                  <a:schemeClr val="tx1"/>
                </a:solidFill>
              </a:rPr>
              <a:t>Attach flier if paying speaker’s fee for lecture/speaking</a:t>
            </a:r>
          </a:p>
          <a:p>
            <a:pPr marL="704088" lvl="2" indent="0">
              <a:buNone/>
            </a:pPr>
            <a:endParaRPr lang="en-US" sz="1800" dirty="0">
              <a:solidFill>
                <a:schemeClr val="tx1"/>
              </a:solidFill>
            </a:endParaRPr>
          </a:p>
        </p:txBody>
      </p:sp>
    </p:spTree>
    <p:extLst>
      <p:ext uri="{BB962C8B-B14F-4D97-AF65-F5344CB8AC3E}">
        <p14:creationId xmlns:p14="http://schemas.microsoft.com/office/powerpoint/2010/main" val="3420231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p:spPr>
        <p:txBody>
          <a:bodyPr>
            <a:normAutofit/>
          </a:bodyPr>
          <a:lstStyle/>
          <a:p>
            <a:r>
              <a:rPr lang="en-US" sz="3600" dirty="0">
                <a:solidFill>
                  <a:schemeClr val="tx1"/>
                </a:solidFill>
              </a:rPr>
              <a:t>Operational Issues</a:t>
            </a:r>
            <a:endParaRPr lang="en-US" sz="2800" dirty="0">
              <a:solidFill>
                <a:schemeClr val="tx1"/>
              </a:solidFill>
            </a:endParaRPr>
          </a:p>
        </p:txBody>
      </p:sp>
      <p:sp>
        <p:nvSpPr>
          <p:cNvPr id="3" name="Content Placeholder 2"/>
          <p:cNvSpPr>
            <a:spLocks noGrp="1"/>
          </p:cNvSpPr>
          <p:nvPr>
            <p:ph idx="1"/>
          </p:nvPr>
        </p:nvSpPr>
        <p:spPr>
          <a:xfrm>
            <a:off x="457200" y="2340864"/>
            <a:ext cx="8382000" cy="4440936"/>
          </a:xfrm>
        </p:spPr>
        <p:txBody>
          <a:bodyPr>
            <a:normAutofit/>
          </a:bodyPr>
          <a:lstStyle/>
          <a:p>
            <a:pPr marL="411480" lvl="1" indent="0">
              <a:buNone/>
            </a:pPr>
            <a:r>
              <a:rPr lang="en-US" sz="1800" dirty="0">
                <a:solidFill>
                  <a:schemeClr val="tx1"/>
                </a:solidFill>
              </a:rPr>
              <a:t>World Travel reservations</a:t>
            </a:r>
          </a:p>
          <a:p>
            <a:pPr lvl="1"/>
            <a:r>
              <a:rPr lang="en-US" sz="1800" dirty="0">
                <a:solidFill>
                  <a:schemeClr val="tx1"/>
                </a:solidFill>
              </a:rPr>
              <a:t>Use Glen Lafferty as the approver in ALL airline reservations.  The email approval goes to all staff in 112 Blockley.  If you use any other name, you risk lack of approval, and having to re-book at different rates.  </a:t>
            </a:r>
            <a:r>
              <a:rPr lang="en-US" sz="1800" b="1" dirty="0">
                <a:solidFill>
                  <a:schemeClr val="tx1"/>
                </a:solidFill>
              </a:rPr>
              <a:t>Spread the word</a:t>
            </a:r>
            <a:r>
              <a:rPr lang="en-US" sz="1800" dirty="0">
                <a:solidFill>
                  <a:schemeClr val="tx1"/>
                </a:solidFill>
              </a:rPr>
              <a:t>!</a:t>
            </a:r>
          </a:p>
          <a:p>
            <a:pPr lvl="1"/>
            <a:r>
              <a:rPr lang="en-US" sz="1800" dirty="0">
                <a:solidFill>
                  <a:schemeClr val="tx1"/>
                </a:solidFill>
              </a:rPr>
              <a:t>Get the expenditure justification or expense approval form to </a:t>
            </a:r>
            <a:r>
              <a:rPr lang="en-US" sz="1800" dirty="0">
                <a:solidFill>
                  <a:schemeClr val="tx1"/>
                </a:solidFill>
                <a:hlinkClick r:id="rId3"/>
              </a:rPr>
              <a:t>apaycceb@lists.upenn.edu</a:t>
            </a:r>
            <a:r>
              <a:rPr lang="en-US" sz="1800" dirty="0">
                <a:solidFill>
                  <a:schemeClr val="tx1"/>
                </a:solidFill>
              </a:rPr>
              <a:t> BEFORE booking.  If we have to chase down account numbers or approvals, you risk lack of approval and having to re-book at different rates.  </a:t>
            </a:r>
            <a:r>
              <a:rPr lang="en-US" sz="1800" b="1" dirty="0">
                <a:solidFill>
                  <a:schemeClr val="tx1"/>
                </a:solidFill>
              </a:rPr>
              <a:t>Spread the word</a:t>
            </a:r>
            <a:r>
              <a:rPr lang="en-US" sz="1800" dirty="0">
                <a:solidFill>
                  <a:schemeClr val="tx1"/>
                </a:solidFill>
              </a:rPr>
              <a:t>!</a:t>
            </a:r>
          </a:p>
          <a:p>
            <a:pPr lvl="1"/>
            <a:r>
              <a:rPr lang="en-US" sz="1800" dirty="0">
                <a:solidFill>
                  <a:schemeClr val="tx1"/>
                </a:solidFill>
              </a:rPr>
              <a:t>Have all your travelers set default travel approver before booking:</a:t>
            </a:r>
          </a:p>
          <a:p>
            <a:pPr lvl="1"/>
            <a:r>
              <a:rPr lang="en-US" sz="1800" dirty="0">
                <a:solidFill>
                  <a:schemeClr val="tx1"/>
                </a:solidFill>
              </a:rPr>
              <a:t>Profile&gt;Profile Settings&gt;Personal Information&gt; Travel Approver&gt; Click blue box &gt;Pop-up box appears &gt; Type all or part:  Lafferty&gt;Select Glen Lafferty&gt;SAVE</a:t>
            </a:r>
          </a:p>
          <a:p>
            <a:pPr lvl="1"/>
            <a:endParaRPr lang="en-US" sz="1800" dirty="0">
              <a:solidFill>
                <a:schemeClr val="tx1"/>
              </a:solidFill>
            </a:endParaRPr>
          </a:p>
          <a:p>
            <a:pPr marL="411480" lvl="1" indent="0">
              <a:buNone/>
            </a:pPr>
            <a:endParaRPr lang="en-US" sz="1800" dirty="0">
              <a:solidFill>
                <a:schemeClr val="tx1"/>
              </a:solidFill>
            </a:endParaRPr>
          </a:p>
          <a:p>
            <a:pPr lvl="1"/>
            <a:endParaRPr lang="en-US" sz="1800" dirty="0">
              <a:solidFill>
                <a:schemeClr val="tx1"/>
              </a:solidFill>
            </a:endParaRPr>
          </a:p>
        </p:txBody>
      </p:sp>
    </p:spTree>
    <p:extLst>
      <p:ext uri="{BB962C8B-B14F-4D97-AF65-F5344CB8AC3E}">
        <p14:creationId xmlns:p14="http://schemas.microsoft.com/office/powerpoint/2010/main" val="592403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p:spPr>
        <p:txBody>
          <a:bodyPr>
            <a:normAutofit/>
          </a:bodyPr>
          <a:lstStyle/>
          <a:p>
            <a:r>
              <a:rPr lang="en-US" sz="3600" dirty="0">
                <a:solidFill>
                  <a:schemeClr val="tx1"/>
                </a:solidFill>
              </a:rPr>
              <a:t>Operational Issues</a:t>
            </a:r>
            <a:endParaRPr lang="en-US" sz="2800" dirty="0">
              <a:solidFill>
                <a:schemeClr val="tx1"/>
              </a:solidFill>
            </a:endParaRPr>
          </a:p>
        </p:txBody>
      </p:sp>
      <p:sp>
        <p:nvSpPr>
          <p:cNvPr id="3" name="Content Placeholder 2"/>
          <p:cNvSpPr>
            <a:spLocks noGrp="1"/>
          </p:cNvSpPr>
          <p:nvPr>
            <p:ph idx="1"/>
          </p:nvPr>
        </p:nvSpPr>
        <p:spPr>
          <a:xfrm>
            <a:off x="457200" y="2340864"/>
            <a:ext cx="8382000" cy="4440936"/>
          </a:xfrm>
        </p:spPr>
        <p:txBody>
          <a:bodyPr>
            <a:normAutofit/>
          </a:bodyPr>
          <a:lstStyle/>
          <a:p>
            <a:pPr marL="411480" lvl="1" indent="0">
              <a:buNone/>
            </a:pPr>
            <a:r>
              <a:rPr lang="en-US" sz="1800" dirty="0">
                <a:solidFill>
                  <a:schemeClr val="tx1"/>
                </a:solidFill>
              </a:rPr>
              <a:t>Submitting hardcopies of paperwork to the Business Office</a:t>
            </a:r>
          </a:p>
          <a:p>
            <a:pPr lvl="1"/>
            <a:r>
              <a:rPr lang="en-US" sz="1800" dirty="0">
                <a:solidFill>
                  <a:schemeClr val="tx1"/>
                </a:solidFill>
              </a:rPr>
              <a:t>No double-sided originals.  Many systems scan paperwork, and don’t have capability for scanning double-sided originals.</a:t>
            </a:r>
          </a:p>
          <a:p>
            <a:pPr lvl="1"/>
            <a:r>
              <a:rPr lang="en-US" sz="1800" dirty="0">
                <a:solidFill>
                  <a:schemeClr val="tx1"/>
                </a:solidFill>
              </a:rPr>
              <a:t>No staples.  Many systems scan paperwork, and don’t have the capability for removing staples.   </a:t>
            </a:r>
          </a:p>
          <a:p>
            <a:pPr marL="411480" lvl="1" indent="0">
              <a:buNone/>
            </a:pPr>
            <a:endParaRPr lang="en-US" sz="1800" dirty="0">
              <a:solidFill>
                <a:schemeClr val="tx1"/>
              </a:solidFill>
            </a:endParaRPr>
          </a:p>
          <a:p>
            <a:pPr lvl="1"/>
            <a:r>
              <a:rPr lang="en-US" sz="1800" dirty="0">
                <a:solidFill>
                  <a:schemeClr val="tx1"/>
                </a:solidFill>
              </a:rPr>
              <a:t>The Biomedical Library authorization form has space for authorization and embossing for direct-billing purposes.  DBEI faculty/staff/students should NOT pay for printing.  Get a signature and embossment and keep your money in your pocket.  You risk non-reimbursement.</a:t>
            </a:r>
          </a:p>
          <a:p>
            <a:pPr lvl="1"/>
            <a:r>
              <a:rPr lang="en-US" sz="1800" dirty="0">
                <a:solidFill>
                  <a:schemeClr val="tx1"/>
                </a:solidFill>
              </a:rPr>
              <a:t>This goes for all purchases across Penn (Bookstore, Computer Connection, Biomedical Library, etc.</a:t>
            </a:r>
          </a:p>
        </p:txBody>
      </p:sp>
      <p:pic>
        <p:nvPicPr>
          <p:cNvPr id="1026" name="Picture 2" descr="C:\Users\merceda\AppData\Local\Microsoft\Windows\Temporary Internet Files\Content.IE5\SQQTHUFN\laughing-emoticon[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05865" y="3505200"/>
            <a:ext cx="404136" cy="398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4092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p:spPr>
        <p:txBody>
          <a:bodyPr>
            <a:normAutofit/>
          </a:bodyPr>
          <a:lstStyle/>
          <a:p>
            <a:r>
              <a:rPr lang="en-US" sz="3600" dirty="0">
                <a:solidFill>
                  <a:schemeClr val="tx1"/>
                </a:solidFill>
              </a:rPr>
              <a:t>Operational Issues – Speaker fees</a:t>
            </a:r>
            <a:endParaRPr lang="en-US" sz="2800" dirty="0">
              <a:solidFill>
                <a:schemeClr val="tx1"/>
              </a:solidFill>
            </a:endParaRPr>
          </a:p>
        </p:txBody>
      </p:sp>
      <p:sp>
        <p:nvSpPr>
          <p:cNvPr id="3" name="Content Placeholder 2"/>
          <p:cNvSpPr>
            <a:spLocks noGrp="1"/>
          </p:cNvSpPr>
          <p:nvPr>
            <p:ph idx="1"/>
          </p:nvPr>
        </p:nvSpPr>
        <p:spPr>
          <a:xfrm>
            <a:off x="457200" y="2340864"/>
            <a:ext cx="8382000" cy="4440936"/>
          </a:xfrm>
        </p:spPr>
        <p:txBody>
          <a:bodyPr>
            <a:normAutofit/>
          </a:bodyPr>
          <a:lstStyle/>
          <a:p>
            <a:r>
              <a:rPr lang="en-US" sz="1800" b="1" dirty="0"/>
              <a:t>Limited Engagement Fee: </a:t>
            </a:r>
            <a:r>
              <a:rPr lang="en-US" sz="1800" dirty="0"/>
              <a:t>A Limited Engagement Fee is a payment to a non-employee, non-student individual for providing a service of an academic nature, short duration, and/or low dollar amount ($1,000 or less per transaction; $5,000 per year max). </a:t>
            </a:r>
            <a:r>
              <a:rPr lang="en-US" sz="1800" b="1" dirty="0"/>
              <a:t>This is intended for guest speakers, guest lecturers, artists, performers, writers/editors, board members, critics, preceptors, and mentors meeting the fee guidelines. </a:t>
            </a:r>
            <a:endParaRPr lang="en-US" sz="1800" b="1" dirty="0">
              <a:solidFill>
                <a:schemeClr val="tx1"/>
              </a:solidFill>
            </a:endParaRPr>
          </a:p>
        </p:txBody>
      </p:sp>
    </p:spTree>
    <p:extLst>
      <p:ext uri="{BB962C8B-B14F-4D97-AF65-F5344CB8AC3E}">
        <p14:creationId xmlns:p14="http://schemas.microsoft.com/office/powerpoint/2010/main" val="823439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p:spPr>
        <p:txBody>
          <a:bodyPr>
            <a:normAutofit/>
          </a:bodyPr>
          <a:lstStyle/>
          <a:p>
            <a:r>
              <a:rPr lang="en-US" sz="3600" dirty="0">
                <a:solidFill>
                  <a:schemeClr val="tx1"/>
                </a:solidFill>
              </a:rPr>
              <a:t>Operational Issues - Honoraria</a:t>
            </a:r>
            <a:endParaRPr lang="en-US" sz="2800" dirty="0">
              <a:solidFill>
                <a:schemeClr val="tx1"/>
              </a:solidFill>
            </a:endParaRPr>
          </a:p>
        </p:txBody>
      </p:sp>
      <p:sp>
        <p:nvSpPr>
          <p:cNvPr id="3" name="Content Placeholder 2"/>
          <p:cNvSpPr>
            <a:spLocks noGrp="1"/>
          </p:cNvSpPr>
          <p:nvPr>
            <p:ph idx="1"/>
          </p:nvPr>
        </p:nvSpPr>
        <p:spPr>
          <a:xfrm>
            <a:off x="533400" y="2057400"/>
            <a:ext cx="8382000" cy="4440936"/>
          </a:xfrm>
        </p:spPr>
        <p:txBody>
          <a:bodyPr>
            <a:normAutofit/>
          </a:bodyPr>
          <a:lstStyle/>
          <a:p>
            <a:pPr marL="109728" indent="0" algn="ctr">
              <a:buNone/>
            </a:pPr>
            <a:r>
              <a:rPr lang="en-US" sz="1800" u="sng" dirty="0"/>
              <a:t>Honorarium (from Procedural Guide for … Limited Engagements)</a:t>
            </a:r>
          </a:p>
          <a:p>
            <a:pPr marL="109728" indent="0">
              <a:buNone/>
            </a:pPr>
            <a:r>
              <a:rPr lang="en-US" sz="1800" dirty="0"/>
              <a:t>An Honorarium payment is a </a:t>
            </a:r>
            <a:r>
              <a:rPr lang="en-US" sz="1800" b="1" dirty="0"/>
              <a:t>gratuitous payment</a:t>
            </a:r>
            <a:r>
              <a:rPr lang="en-US" sz="1800" dirty="0"/>
              <a:t> of money or other thing of value to a person for the person’s participation in a usual academic activity for which no fee is legally required. Honorarium payments are provided as a </a:t>
            </a:r>
            <a:r>
              <a:rPr lang="en-US" sz="1800" b="1" dirty="0"/>
              <a:t>token of appreciation </a:t>
            </a:r>
            <a:r>
              <a:rPr lang="en-US" sz="1800" dirty="0"/>
              <a:t>for participation in an activity or event, and </a:t>
            </a:r>
            <a:r>
              <a:rPr lang="en-US" sz="1800" b="1" dirty="0"/>
              <a:t>not as a contractual obligation</a:t>
            </a:r>
            <a:r>
              <a:rPr lang="en-US" sz="1800" dirty="0"/>
              <a:t> </a:t>
            </a:r>
            <a:r>
              <a:rPr lang="en-US" sz="1800" b="1" dirty="0"/>
              <a:t>to pay for services rendered</a:t>
            </a:r>
            <a:r>
              <a:rPr lang="en-US" sz="1800" dirty="0"/>
              <a:t>. </a:t>
            </a:r>
          </a:p>
          <a:p>
            <a:pPr marL="109728" indent="0">
              <a:buNone/>
            </a:pPr>
            <a:endParaRPr lang="en-US" sz="1800" dirty="0">
              <a:solidFill>
                <a:schemeClr val="tx1"/>
              </a:solidFill>
            </a:endParaRPr>
          </a:p>
          <a:p>
            <a:pPr marL="109728" indent="0" algn="ctr">
              <a:buNone/>
            </a:pPr>
            <a:r>
              <a:rPr lang="en-US" sz="1800" u="sng" dirty="0">
                <a:solidFill>
                  <a:schemeClr val="tx1"/>
                </a:solidFill>
              </a:rPr>
              <a:t>Honorarium (from the Grants Policy Statement)</a:t>
            </a:r>
            <a:endParaRPr lang="en-US" sz="2400" u="sng" dirty="0"/>
          </a:p>
          <a:p>
            <a:pPr marL="109728" indent="0" fontAlgn="t">
              <a:buNone/>
            </a:pPr>
            <a:r>
              <a:rPr lang="en-US" sz="1800" dirty="0"/>
              <a:t>An Honorarium is </a:t>
            </a:r>
            <a:r>
              <a:rPr lang="en-US" sz="1800" b="1" dirty="0"/>
              <a:t>unallowable</a:t>
            </a:r>
            <a:r>
              <a:rPr lang="en-US" sz="1800" dirty="0"/>
              <a:t> when the primary intent is to </a:t>
            </a:r>
            <a:r>
              <a:rPr lang="en-US" sz="1800" b="1" dirty="0"/>
              <a:t>confer distinction on, or to symbolize respect, esteem, or admiration for</a:t>
            </a:r>
            <a:r>
              <a:rPr lang="en-US" sz="1800" dirty="0"/>
              <a:t>, the recipient of the honorarium. A payment for services rendered, such as a speaker's fee under a conference grant, is allowable.</a:t>
            </a:r>
          </a:p>
        </p:txBody>
      </p:sp>
    </p:spTree>
    <p:extLst>
      <p:ext uri="{BB962C8B-B14F-4D97-AF65-F5344CB8AC3E}">
        <p14:creationId xmlns:p14="http://schemas.microsoft.com/office/powerpoint/2010/main" val="42274493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8382000" cy="4440936"/>
          </a:xfrm>
        </p:spPr>
        <p:txBody>
          <a:bodyPr>
            <a:normAutofit/>
          </a:bodyPr>
          <a:lstStyle/>
          <a:p>
            <a:pPr marL="109728" indent="0" algn="ctr">
              <a:buNone/>
            </a:pPr>
            <a:endParaRPr lang="en-US" sz="1800" b="1" dirty="0">
              <a:solidFill>
                <a:srgbClr val="FF0000"/>
              </a:solidFill>
            </a:endParaRPr>
          </a:p>
          <a:p>
            <a:pPr marL="109728" indent="0" algn="ctr">
              <a:buNone/>
            </a:pPr>
            <a:endParaRPr lang="en-US" sz="1800" b="1" dirty="0">
              <a:solidFill>
                <a:srgbClr val="FF0000"/>
              </a:solidFill>
            </a:endParaRPr>
          </a:p>
          <a:p>
            <a:pPr marL="109728" indent="0" algn="ctr">
              <a:buNone/>
            </a:pPr>
            <a:endParaRPr lang="en-US" sz="8800" b="1" dirty="0"/>
          </a:p>
          <a:p>
            <a:pPr marL="109728" indent="0" algn="ctr">
              <a:buNone/>
            </a:pPr>
            <a:r>
              <a:rPr lang="en-US" sz="8800" b="1" dirty="0"/>
              <a:t>HONORARIA</a:t>
            </a:r>
          </a:p>
        </p:txBody>
      </p:sp>
      <p:pic>
        <p:nvPicPr>
          <p:cNvPr id="3076" name="Picture 4" descr="C:\Users\merceda\AppData\Local\Microsoft\Windows\Temporary Internet Files\Content.IE5\SQQTHUFN\banned-stamp-clipart[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2286000"/>
            <a:ext cx="4876800" cy="3924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24361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p:spPr>
        <p:txBody>
          <a:bodyPr>
            <a:normAutofit fontScale="90000"/>
          </a:bodyPr>
          <a:lstStyle/>
          <a:p>
            <a:r>
              <a:rPr lang="en-US" sz="3600" dirty="0"/>
              <a:t/>
            </a:r>
            <a:br>
              <a:rPr lang="en-US" sz="3600" dirty="0"/>
            </a:br>
            <a:r>
              <a:rPr lang="en-US" dirty="0">
                <a:solidFill>
                  <a:schemeClr val="tx1"/>
                </a:solidFill>
              </a:rPr>
              <a:t>Other business</a:t>
            </a:r>
            <a:r>
              <a:rPr lang="en-US" sz="3200" dirty="0"/>
              <a:t/>
            </a:r>
            <a:br>
              <a:rPr lang="en-US" sz="3200" dirty="0"/>
            </a:br>
            <a:r>
              <a:rPr lang="en-US" sz="3600" dirty="0"/>
              <a:t/>
            </a:r>
            <a:br>
              <a:rPr lang="en-US" sz="3600" dirty="0"/>
            </a:br>
            <a:endParaRPr lang="en-US" sz="3200" b="1" dirty="0">
              <a:solidFill>
                <a:srgbClr val="FF0000"/>
              </a:solidFill>
            </a:endParaRPr>
          </a:p>
        </p:txBody>
      </p:sp>
      <p:sp>
        <p:nvSpPr>
          <p:cNvPr id="3" name="Content Placeholder 2"/>
          <p:cNvSpPr>
            <a:spLocks noGrp="1"/>
          </p:cNvSpPr>
          <p:nvPr>
            <p:ph idx="1"/>
          </p:nvPr>
        </p:nvSpPr>
        <p:spPr/>
        <p:txBody>
          <a:bodyPr>
            <a:normAutofit/>
          </a:bodyPr>
          <a:lstStyle/>
          <a:p>
            <a:r>
              <a:rPr lang="en-US" sz="2200" dirty="0"/>
              <a:t>PSOM servers and systems will be unavailable the weekend of 6/29 due to 750+ servers being moved to Lancaster. Be sure to spread the word to all faculty, staff, post-docs, lecturers, scholars, students, and any others who tend to work over weekends.  </a:t>
            </a:r>
            <a:endParaRPr lang="en-US" sz="800" dirty="0"/>
          </a:p>
          <a:p>
            <a:pPr lvl="1"/>
            <a:r>
              <a:rPr lang="en-US" sz="1600" b="1" dirty="0" err="1">
                <a:solidFill>
                  <a:schemeClr val="tx1"/>
                </a:solidFill>
              </a:rPr>
              <a:t>Biosketches</a:t>
            </a:r>
            <a:r>
              <a:rPr lang="en-US" sz="1600" b="1" dirty="0">
                <a:solidFill>
                  <a:schemeClr val="tx1"/>
                </a:solidFill>
              </a:rPr>
              <a:t>, other support pages, grant-related files, etc.—right before the July 5 deadline; your own folders and files on shared drives, and applications hosted by PSOM/UPHS. </a:t>
            </a:r>
            <a:endParaRPr lang="en-US" sz="2000" dirty="0">
              <a:solidFill>
                <a:schemeClr val="tx1"/>
              </a:solidFill>
            </a:endParaRPr>
          </a:p>
          <a:p>
            <a:pPr marL="109728" indent="0">
              <a:buNone/>
            </a:pPr>
            <a:endParaRPr lang="en-US" sz="2200" dirty="0"/>
          </a:p>
        </p:txBody>
      </p:sp>
      <p:pic>
        <p:nvPicPr>
          <p:cNvPr id="4098" name="Picture 2" descr="C:\Users\merceda\AppData\Local\Microsoft\Windows\Temporary Internet Files\Content.IE5\SQQTHUFN\attention[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5036698"/>
            <a:ext cx="1343672" cy="1567617"/>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merceda\AppData\Local\Microsoft\Windows\Temporary Internet Files\Content.IE5\CA85A07C\attention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5332201"/>
            <a:ext cx="1143000" cy="1140143"/>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merceda\AppData\Local\Microsoft\Windows\Temporary Internet Files\Content.IE5\SQQTHUFN\France_road_sign_A14.svg[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5358641"/>
            <a:ext cx="1134873" cy="99868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5" descr="C:\Users\merceda\AppData\Local\Microsoft\Windows\Temporary Internet Files\Content.IE5\SQQTHUFN\France_road_sign_A14.svg[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5358641"/>
            <a:ext cx="1134873" cy="99868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Users\merceda\AppData\Local\Microsoft\Windows\Temporary Internet Files\Content.IE5\CA85A07C\attention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97588" y="5287913"/>
            <a:ext cx="1143000" cy="1140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1872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1" y="1219200"/>
            <a:ext cx="6529352" cy="2939203"/>
          </a:xfrm>
          <a:prstGeom prst="rect">
            <a:avLst/>
          </a:prstGeom>
          <a:noFill/>
        </p:spPr>
        <p:txBody>
          <a:bodyPr wrap="none" rtlCol="0">
            <a:spAutoFit/>
          </a:bodyPr>
          <a:lstStyle/>
          <a:p>
            <a:pPr algn="ctr"/>
            <a:r>
              <a:rPr lang="en-US" sz="2400" u="sng" dirty="0"/>
              <a:t>Agenda</a:t>
            </a:r>
            <a:endParaRPr lang="en-US" sz="2200" dirty="0"/>
          </a:p>
          <a:p>
            <a:pPr marL="285750" indent="-285750">
              <a:lnSpc>
                <a:spcPct val="150000"/>
              </a:lnSpc>
              <a:buFont typeface="Arial" panose="020B0604020202020204" pitchFamily="34" charset="0"/>
              <a:buChar char="•"/>
            </a:pPr>
            <a:r>
              <a:rPr lang="en-US" sz="2200" dirty="0"/>
              <a:t>New Faculty Members/Senior Scholars and Staff</a:t>
            </a:r>
          </a:p>
          <a:p>
            <a:pPr marL="285750" indent="-285750">
              <a:lnSpc>
                <a:spcPct val="150000"/>
              </a:lnSpc>
              <a:buFont typeface="Arial" panose="020B0604020202020204" pitchFamily="34" charset="0"/>
              <a:buChar char="•"/>
            </a:pPr>
            <a:r>
              <a:rPr lang="en-US" sz="2200" dirty="0"/>
              <a:t>Office of the Chair</a:t>
            </a:r>
          </a:p>
          <a:p>
            <a:pPr marL="285750" indent="-285750">
              <a:lnSpc>
                <a:spcPct val="150000"/>
              </a:lnSpc>
              <a:buFont typeface="Arial" panose="020B0604020202020204" pitchFamily="34" charset="0"/>
              <a:buChar char="•"/>
            </a:pPr>
            <a:r>
              <a:rPr lang="en-US" sz="2200" dirty="0"/>
              <a:t>Staff Life Committee</a:t>
            </a:r>
          </a:p>
          <a:p>
            <a:pPr marL="285750" indent="-285750">
              <a:lnSpc>
                <a:spcPct val="150000"/>
              </a:lnSpc>
              <a:buFont typeface="Arial" panose="020B0604020202020204" pitchFamily="34" charset="0"/>
              <a:buChar char="•"/>
            </a:pPr>
            <a:r>
              <a:rPr lang="en-US" sz="2200" dirty="0"/>
              <a:t>Business Office updates</a:t>
            </a:r>
          </a:p>
          <a:p>
            <a:pPr marL="285750" indent="-285750">
              <a:lnSpc>
                <a:spcPct val="150000"/>
              </a:lnSpc>
              <a:buFont typeface="Arial" panose="020B0604020202020204" pitchFamily="34" charset="0"/>
              <a:buChar char="•"/>
            </a:pPr>
            <a:r>
              <a:rPr lang="en-US" sz="2200" dirty="0"/>
              <a:t>Operational issues</a:t>
            </a:r>
          </a:p>
        </p:txBody>
      </p:sp>
    </p:spTree>
    <p:extLst>
      <p:ext uri="{BB962C8B-B14F-4D97-AF65-F5344CB8AC3E}">
        <p14:creationId xmlns:p14="http://schemas.microsoft.com/office/powerpoint/2010/main" val="1592118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p:spPr>
        <p:txBody>
          <a:bodyPr>
            <a:normAutofit fontScale="90000"/>
          </a:bodyPr>
          <a:lstStyle/>
          <a:p>
            <a:r>
              <a:rPr lang="en-US" sz="3600" dirty="0"/>
              <a:t/>
            </a:r>
            <a:br>
              <a:rPr lang="en-US" sz="3600" dirty="0"/>
            </a:br>
            <a:r>
              <a:rPr lang="en-US" dirty="0">
                <a:solidFill>
                  <a:schemeClr val="tx1"/>
                </a:solidFill>
              </a:rPr>
              <a:t>Other business</a:t>
            </a:r>
            <a:r>
              <a:rPr lang="en-US" sz="3200" dirty="0"/>
              <a:t/>
            </a:r>
            <a:br>
              <a:rPr lang="en-US" sz="3200" dirty="0"/>
            </a:br>
            <a:r>
              <a:rPr lang="en-US" sz="3600" dirty="0"/>
              <a:t/>
            </a:r>
            <a:br>
              <a:rPr lang="en-US" sz="3600" dirty="0"/>
            </a:br>
            <a:endParaRPr lang="en-US" sz="3200" b="1" dirty="0">
              <a:solidFill>
                <a:srgbClr val="FF0000"/>
              </a:solidFill>
            </a:endParaRPr>
          </a:p>
        </p:txBody>
      </p:sp>
      <p:sp>
        <p:nvSpPr>
          <p:cNvPr id="3" name="Content Placeholder 2"/>
          <p:cNvSpPr>
            <a:spLocks noGrp="1"/>
          </p:cNvSpPr>
          <p:nvPr>
            <p:ph idx="1"/>
          </p:nvPr>
        </p:nvSpPr>
        <p:spPr/>
        <p:txBody>
          <a:bodyPr>
            <a:normAutofit/>
          </a:bodyPr>
          <a:lstStyle/>
          <a:p>
            <a:pPr marL="411480" lvl="1" indent="0">
              <a:buNone/>
            </a:pPr>
            <a:endParaRPr lang="en-US" sz="2000" dirty="0">
              <a:solidFill>
                <a:schemeClr val="tx1"/>
              </a:solidFill>
            </a:endParaRPr>
          </a:p>
          <a:p>
            <a:r>
              <a:rPr lang="en-US" sz="2200" dirty="0"/>
              <a:t>Our next meeting is scheduled for 9/18/18.  Location TBD.</a:t>
            </a:r>
          </a:p>
        </p:txBody>
      </p:sp>
    </p:spTree>
    <p:extLst>
      <p:ext uri="{BB962C8B-B14F-4D97-AF65-F5344CB8AC3E}">
        <p14:creationId xmlns:p14="http://schemas.microsoft.com/office/powerpoint/2010/main" val="4173868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p:spPr>
        <p:txBody>
          <a:bodyPr>
            <a:normAutofit fontScale="90000"/>
          </a:bodyPr>
          <a:lstStyle/>
          <a:p>
            <a:r>
              <a:rPr lang="en-US" dirty="0"/>
              <a:t>New faculty and staff, </a:t>
            </a:r>
            <a:br>
              <a:rPr lang="en-US" dirty="0"/>
            </a:br>
            <a:r>
              <a:rPr lang="en-US" dirty="0"/>
              <a:t>Biostatistics Division</a:t>
            </a:r>
          </a:p>
        </p:txBody>
      </p:sp>
      <p:sp>
        <p:nvSpPr>
          <p:cNvPr id="3" name="Content Placeholder 2"/>
          <p:cNvSpPr>
            <a:spLocks noGrp="1"/>
          </p:cNvSpPr>
          <p:nvPr>
            <p:ph idx="1"/>
          </p:nvPr>
        </p:nvSpPr>
        <p:spPr>
          <a:xfrm>
            <a:off x="381000" y="2380488"/>
            <a:ext cx="8839200" cy="4325112"/>
          </a:xfrm>
        </p:spPr>
        <p:txBody>
          <a:bodyPr>
            <a:normAutofit/>
          </a:bodyPr>
          <a:lstStyle/>
          <a:p>
            <a:pPr marL="461963" lvl="1" indent="-246063">
              <a:buFont typeface="Arial" panose="020B0604020202020204" pitchFamily="34" charset="0"/>
              <a:buChar char="•"/>
              <a:tabLst>
                <a:tab pos="461963" algn="l"/>
              </a:tabLst>
            </a:pPr>
            <a:r>
              <a:rPr lang="en-US" sz="2200" b="1" dirty="0">
                <a:solidFill>
                  <a:schemeClr val="tx1"/>
                </a:solidFill>
              </a:rPr>
              <a:t>Faculty</a:t>
            </a:r>
            <a:r>
              <a:rPr lang="en-US" sz="2200" dirty="0">
                <a:solidFill>
                  <a:schemeClr val="tx1"/>
                </a:solidFill>
              </a:rPr>
              <a:t>: Jing Huang, PhD (starting 9/1/18)</a:t>
            </a:r>
          </a:p>
          <a:p>
            <a:pPr marL="215900" lvl="1" indent="0">
              <a:buNone/>
              <a:tabLst>
                <a:tab pos="461963" algn="l"/>
              </a:tabLst>
            </a:pPr>
            <a:endParaRPr lang="en-US" sz="1600" dirty="0">
              <a:solidFill>
                <a:schemeClr val="tx1"/>
              </a:solidFill>
            </a:endParaRPr>
          </a:p>
          <a:p>
            <a:pPr marL="411163" lvl="1" indent="-180975">
              <a:buFont typeface="Arial" panose="020B0604020202020204" pitchFamily="34" charset="0"/>
              <a:buChar char="•"/>
            </a:pPr>
            <a:r>
              <a:rPr lang="en-US" sz="2200" dirty="0">
                <a:solidFill>
                  <a:schemeClr val="tx1"/>
                </a:solidFill>
              </a:rPr>
              <a:t> </a:t>
            </a:r>
            <a:r>
              <a:rPr lang="en-US" sz="2200" b="1" dirty="0">
                <a:solidFill>
                  <a:schemeClr val="tx1"/>
                </a:solidFill>
              </a:rPr>
              <a:t>Staff</a:t>
            </a:r>
            <a:r>
              <a:rPr lang="en-US" sz="2200" dirty="0">
                <a:solidFill>
                  <a:schemeClr val="tx1"/>
                </a:solidFill>
              </a:rPr>
              <a:t>:  Carly O’Donnell, Shinohara</a:t>
            </a:r>
          </a:p>
          <a:p>
            <a:pPr marL="411163" lvl="1" indent="-180975">
              <a:buNone/>
            </a:pPr>
            <a:endParaRPr lang="en-US" sz="2200" dirty="0">
              <a:solidFill>
                <a:schemeClr val="tx1"/>
              </a:solidFill>
            </a:endParaRPr>
          </a:p>
          <a:p>
            <a:pPr marL="461963" lvl="1" indent="-231775">
              <a:buFont typeface="Arial" panose="020B0604020202020204" pitchFamily="34" charset="0"/>
              <a:buChar char="•"/>
            </a:pPr>
            <a:r>
              <a:rPr lang="en-US" sz="2200" b="1" dirty="0">
                <a:solidFill>
                  <a:schemeClr val="tx1"/>
                </a:solidFill>
              </a:rPr>
              <a:t>Post-docs</a:t>
            </a:r>
            <a:r>
              <a:rPr lang="en-US" sz="2200" dirty="0">
                <a:solidFill>
                  <a:schemeClr val="tx1"/>
                </a:solidFill>
              </a:rPr>
              <a:t>:  </a:t>
            </a:r>
            <a:r>
              <a:rPr lang="en-US" sz="2200" dirty="0" err="1">
                <a:solidFill>
                  <a:schemeClr val="tx1"/>
                </a:solidFill>
              </a:rPr>
              <a:t>Kyunghee</a:t>
            </a:r>
            <a:r>
              <a:rPr lang="en-US" sz="2200" dirty="0">
                <a:solidFill>
                  <a:schemeClr val="tx1"/>
                </a:solidFill>
              </a:rPr>
              <a:t> Han, PhD (Shaw; 7/1/18)</a:t>
            </a:r>
            <a:br>
              <a:rPr lang="en-US" sz="2200" dirty="0">
                <a:solidFill>
                  <a:schemeClr val="tx1"/>
                </a:solidFill>
              </a:rPr>
            </a:br>
            <a:r>
              <a:rPr lang="en-US" sz="2200" dirty="0" err="1">
                <a:solidFill>
                  <a:schemeClr val="tx1"/>
                </a:solidFill>
              </a:rPr>
              <a:t>Siliang</a:t>
            </a:r>
            <a:r>
              <a:rPr lang="en-US" sz="2200" dirty="0">
                <a:solidFill>
                  <a:schemeClr val="tx1"/>
                </a:solidFill>
              </a:rPr>
              <a:t> Gong, PhD (Q. Long; 7/1/18)</a:t>
            </a:r>
            <a:br>
              <a:rPr lang="en-US" sz="2200" dirty="0">
                <a:solidFill>
                  <a:schemeClr val="tx1"/>
                </a:solidFill>
              </a:rPr>
            </a:br>
            <a:r>
              <a:rPr lang="en-US" sz="2200" dirty="0">
                <a:solidFill>
                  <a:schemeClr val="tx1"/>
                </a:solidFill>
              </a:rPr>
              <a:t>Sai Li, PhD (H. Li; 7/1/18)</a:t>
            </a:r>
            <a:br>
              <a:rPr lang="en-US" sz="2200" dirty="0">
                <a:solidFill>
                  <a:schemeClr val="tx1"/>
                </a:solidFill>
              </a:rPr>
            </a:br>
            <a:endParaRPr lang="en-US" sz="2200" dirty="0">
              <a:solidFill>
                <a:schemeClr val="tx1"/>
              </a:solidFill>
            </a:endParaRPr>
          </a:p>
          <a:p>
            <a:pPr marL="461963" lvl="1" indent="-231775">
              <a:buFont typeface="Arial" panose="020B0604020202020204" pitchFamily="34" charset="0"/>
              <a:buChar char="•"/>
            </a:pPr>
            <a:r>
              <a:rPr lang="en-US" sz="2200" b="1" dirty="0">
                <a:solidFill>
                  <a:schemeClr val="tx1"/>
                </a:solidFill>
              </a:rPr>
              <a:t>Departing</a:t>
            </a:r>
            <a:r>
              <a:rPr lang="en-US" sz="2200" dirty="0">
                <a:solidFill>
                  <a:schemeClr val="tx1"/>
                </a:solidFill>
              </a:rPr>
              <a:t>:</a:t>
            </a:r>
            <a:br>
              <a:rPr lang="en-US" sz="2200" dirty="0">
                <a:solidFill>
                  <a:schemeClr val="tx1"/>
                </a:solidFill>
              </a:rPr>
            </a:br>
            <a:r>
              <a:rPr lang="en-US" sz="2200" dirty="0">
                <a:solidFill>
                  <a:schemeClr val="tx1"/>
                </a:solidFill>
              </a:rPr>
              <a:t>Faculty – Jason Roy, PhD (6/30/18)</a:t>
            </a:r>
            <a:br>
              <a:rPr lang="en-US" sz="2200" dirty="0">
                <a:solidFill>
                  <a:schemeClr val="tx1"/>
                </a:solidFill>
              </a:rPr>
            </a:br>
            <a:r>
              <a:rPr lang="en-US" sz="2200" dirty="0">
                <a:solidFill>
                  <a:schemeClr val="tx1"/>
                </a:solidFill>
              </a:rPr>
              <a:t>Staff – Carla </a:t>
            </a:r>
            <a:r>
              <a:rPr lang="en-US" sz="2200" dirty="0" err="1">
                <a:solidFill>
                  <a:schemeClr val="tx1"/>
                </a:solidFill>
              </a:rPr>
              <a:t>Hultman</a:t>
            </a:r>
            <a:r>
              <a:rPr lang="en-US" sz="2200" dirty="0">
                <a:solidFill>
                  <a:schemeClr val="tx1"/>
                </a:solidFill>
              </a:rPr>
              <a:t> (6/30/18)</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7200" y="6019800"/>
            <a:ext cx="457200" cy="510540"/>
          </a:xfrm>
          <a:prstGeom prst="rect">
            <a:avLst/>
          </a:prstGeom>
        </p:spPr>
      </p:pic>
    </p:spTree>
    <p:extLst>
      <p:ext uri="{BB962C8B-B14F-4D97-AF65-F5344CB8AC3E}">
        <p14:creationId xmlns:p14="http://schemas.microsoft.com/office/powerpoint/2010/main" val="2611329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p:spPr>
        <p:txBody>
          <a:bodyPr>
            <a:normAutofit fontScale="90000"/>
          </a:bodyPr>
          <a:lstStyle/>
          <a:p>
            <a:r>
              <a:rPr lang="en-US" dirty="0"/>
              <a:t>New faculty and staff, </a:t>
            </a:r>
            <a:br>
              <a:rPr lang="en-US" dirty="0"/>
            </a:br>
            <a:r>
              <a:rPr lang="en-US" dirty="0"/>
              <a:t>Epidemiology Division</a:t>
            </a:r>
          </a:p>
        </p:txBody>
      </p:sp>
      <p:sp>
        <p:nvSpPr>
          <p:cNvPr id="3" name="Content Placeholder 2"/>
          <p:cNvSpPr>
            <a:spLocks noGrp="1"/>
          </p:cNvSpPr>
          <p:nvPr>
            <p:ph idx="1"/>
          </p:nvPr>
        </p:nvSpPr>
        <p:spPr>
          <a:xfrm>
            <a:off x="457200" y="2373868"/>
            <a:ext cx="8382000" cy="4255532"/>
          </a:xfrm>
        </p:spPr>
        <p:txBody>
          <a:bodyPr>
            <a:normAutofit fontScale="25000" lnSpcReduction="20000"/>
          </a:bodyPr>
          <a:lstStyle/>
          <a:p>
            <a:pPr>
              <a:spcAft>
                <a:spcPts val="600"/>
              </a:spcAft>
            </a:pPr>
            <a:r>
              <a:rPr lang="en-US" sz="8000" b="1" dirty="0"/>
              <a:t>Faculty</a:t>
            </a:r>
            <a:r>
              <a:rPr lang="en-US" sz="8000" dirty="0"/>
              <a:t>:  Jordana Cohen, MD, MSCE (starting 7/1/2018)</a:t>
            </a:r>
          </a:p>
          <a:p>
            <a:pPr marL="1426464" lvl="5" indent="0">
              <a:spcAft>
                <a:spcPts val="600"/>
              </a:spcAft>
              <a:buNone/>
            </a:pPr>
            <a:r>
              <a:rPr lang="en-US" sz="8000" dirty="0">
                <a:solidFill>
                  <a:schemeClr val="tx1"/>
                </a:solidFill>
              </a:rPr>
              <a:t>  Nwamaka </a:t>
            </a:r>
            <a:r>
              <a:rPr lang="en-US" sz="8000" dirty="0" err="1">
                <a:solidFill>
                  <a:schemeClr val="tx1"/>
                </a:solidFill>
              </a:rPr>
              <a:t>Eneayanya</a:t>
            </a:r>
            <a:r>
              <a:rPr lang="en-US" sz="8000" dirty="0">
                <a:solidFill>
                  <a:schemeClr val="tx1"/>
                </a:solidFill>
              </a:rPr>
              <a:t>, MD, MPH (starting 7/1/2018)</a:t>
            </a:r>
          </a:p>
          <a:p>
            <a:pPr marL="109728" indent="0">
              <a:spcAft>
                <a:spcPts val="600"/>
              </a:spcAft>
              <a:buNone/>
            </a:pPr>
            <a:r>
              <a:rPr lang="en-US" sz="8000" dirty="0"/>
              <a:t>	          Kelly Getz, PhD, MPH (starting 7/1/2018)</a:t>
            </a:r>
          </a:p>
          <a:p>
            <a:pPr marL="109728" indent="0">
              <a:spcAft>
                <a:spcPts val="600"/>
              </a:spcAft>
              <a:buNone/>
            </a:pPr>
            <a:endParaRPr lang="en-US" sz="8000" dirty="0"/>
          </a:p>
          <a:p>
            <a:pPr>
              <a:spcAft>
                <a:spcPts val="600"/>
              </a:spcAft>
            </a:pPr>
            <a:r>
              <a:rPr lang="en-US" sz="8000" b="1" dirty="0"/>
              <a:t>Staff</a:t>
            </a:r>
            <a:r>
              <a:rPr lang="en-US" sz="8000" dirty="0"/>
              <a:t>:  Erik Clarke, Lautenbach</a:t>
            </a:r>
          </a:p>
          <a:p>
            <a:pPr marL="978408" lvl="3" indent="0">
              <a:spcAft>
                <a:spcPts val="600"/>
              </a:spcAft>
              <a:buNone/>
            </a:pPr>
            <a:r>
              <a:rPr lang="en-US" sz="8000" dirty="0">
                <a:solidFill>
                  <a:schemeClr val="tx1"/>
                </a:solidFill>
              </a:rPr>
              <a:t>   Ashley </a:t>
            </a:r>
            <a:r>
              <a:rPr lang="en-US" sz="8000" dirty="0" err="1">
                <a:solidFill>
                  <a:schemeClr val="tx1"/>
                </a:solidFill>
              </a:rPr>
              <a:t>Woodards</a:t>
            </a:r>
            <a:r>
              <a:rPr lang="en-US" sz="8000" dirty="0">
                <a:solidFill>
                  <a:schemeClr val="tx1"/>
                </a:solidFill>
              </a:rPr>
              <a:t>, Goldberg</a:t>
            </a:r>
          </a:p>
          <a:p>
            <a:pPr marL="109728" indent="0">
              <a:spcAft>
                <a:spcPts val="600"/>
              </a:spcAft>
              <a:buNone/>
            </a:pPr>
            <a:r>
              <a:rPr lang="en-US" sz="8000" dirty="0"/>
              <a:t>    </a:t>
            </a:r>
            <a:endParaRPr lang="en-US" sz="8000" dirty="0">
              <a:solidFill>
                <a:schemeClr val="tx1"/>
              </a:solidFill>
            </a:endParaRPr>
          </a:p>
          <a:p>
            <a:pPr>
              <a:spcAft>
                <a:spcPts val="600"/>
              </a:spcAft>
            </a:pPr>
            <a:r>
              <a:rPr lang="en-US" sz="8000" b="1" dirty="0"/>
              <a:t>Post-docs</a:t>
            </a:r>
            <a:r>
              <a:rPr lang="en-US" sz="8000" dirty="0"/>
              <a:t>:  None</a:t>
            </a:r>
          </a:p>
          <a:p>
            <a:pPr marL="109728" indent="0">
              <a:spcAft>
                <a:spcPts val="600"/>
              </a:spcAft>
              <a:buNone/>
            </a:pPr>
            <a:endParaRPr lang="en-US" sz="8000" dirty="0"/>
          </a:p>
          <a:p>
            <a:pPr>
              <a:spcAft>
                <a:spcPts val="600"/>
              </a:spcAft>
            </a:pPr>
            <a:r>
              <a:rPr lang="en-US" sz="8000" b="1" dirty="0"/>
              <a:t>Departing</a:t>
            </a:r>
            <a:r>
              <a:rPr lang="en-US" sz="8000" dirty="0"/>
              <a:t>:</a:t>
            </a:r>
            <a:br>
              <a:rPr lang="en-US" sz="8000" dirty="0"/>
            </a:br>
            <a:r>
              <a:rPr lang="en-US" sz="8000" dirty="0"/>
              <a:t>Faculty – Amanda Hyre Anderson, PhD, MPH (6/30/18)</a:t>
            </a:r>
          </a:p>
          <a:p>
            <a:pPr>
              <a:spcAft>
                <a:spcPts val="600"/>
              </a:spcAft>
            </a:pPr>
            <a:endParaRPr lang="en-US" sz="2200" dirty="0"/>
          </a:p>
          <a:p>
            <a:pPr marL="109728" indent="0">
              <a:spcAft>
                <a:spcPts val="600"/>
              </a:spcAft>
              <a:buNone/>
            </a:pPr>
            <a:r>
              <a:rPr lang="en-US" sz="2200" dirty="0">
                <a:solidFill>
                  <a:schemeClr val="tx1"/>
                </a:solidFill>
              </a:rPr>
              <a:t>    </a:t>
            </a:r>
            <a:endParaRPr lang="en-US" sz="22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7200" y="6019800"/>
            <a:ext cx="457200" cy="510540"/>
          </a:xfrm>
          <a:prstGeom prst="rect">
            <a:avLst/>
          </a:prstGeom>
        </p:spPr>
      </p:pic>
      <p:sp>
        <p:nvSpPr>
          <p:cNvPr id="5" name="TextBox 4"/>
          <p:cNvSpPr txBox="1"/>
          <p:nvPr/>
        </p:nvSpPr>
        <p:spPr>
          <a:xfrm>
            <a:off x="457200" y="609600"/>
            <a:ext cx="4838184" cy="369332"/>
          </a:xfrm>
          <a:prstGeom prst="rect">
            <a:avLst/>
          </a:prstGeom>
          <a:noFill/>
        </p:spPr>
        <p:txBody>
          <a:bodyPr wrap="none" rtlCol="0">
            <a:spAutoFit/>
          </a:bodyPr>
          <a:lstStyle/>
          <a:p>
            <a:r>
              <a:rPr lang="en-US" b="1" dirty="0">
                <a:solidFill>
                  <a:srgbClr val="002060"/>
                </a:solidFill>
                <a:latin typeface="+mj-lt"/>
              </a:rPr>
              <a:t>Business Office Quarterly Update Meeting, </a:t>
            </a:r>
          </a:p>
        </p:txBody>
      </p:sp>
    </p:spTree>
    <p:extLst>
      <p:ext uri="{BB962C8B-B14F-4D97-AF65-F5344CB8AC3E}">
        <p14:creationId xmlns:p14="http://schemas.microsoft.com/office/powerpoint/2010/main" val="2741501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p:spPr>
        <p:txBody>
          <a:bodyPr>
            <a:normAutofit fontScale="90000"/>
          </a:bodyPr>
          <a:lstStyle/>
          <a:p>
            <a:r>
              <a:rPr lang="en-US" dirty="0"/>
              <a:t>New faculty and staff, </a:t>
            </a:r>
            <a:br>
              <a:rPr lang="en-US" dirty="0"/>
            </a:br>
            <a:r>
              <a:rPr lang="en-US" dirty="0"/>
              <a:t>Informatics Division</a:t>
            </a:r>
          </a:p>
        </p:txBody>
      </p:sp>
      <p:sp>
        <p:nvSpPr>
          <p:cNvPr id="3" name="Content Placeholder 2"/>
          <p:cNvSpPr>
            <a:spLocks noGrp="1"/>
          </p:cNvSpPr>
          <p:nvPr>
            <p:ph idx="1"/>
          </p:nvPr>
        </p:nvSpPr>
        <p:spPr>
          <a:xfrm>
            <a:off x="457200" y="2373868"/>
            <a:ext cx="8229600" cy="4200668"/>
          </a:xfrm>
        </p:spPr>
        <p:txBody>
          <a:bodyPr>
            <a:normAutofit/>
          </a:bodyPr>
          <a:lstStyle/>
          <a:p>
            <a:pPr>
              <a:buFont typeface="Arial" panose="020B0604020202020204" pitchFamily="34" charset="0"/>
              <a:buChar char="•"/>
            </a:pPr>
            <a:r>
              <a:rPr lang="en-US" sz="2200" b="1" dirty="0">
                <a:solidFill>
                  <a:schemeClr val="tx1"/>
                </a:solidFill>
              </a:rPr>
              <a:t>Faculty</a:t>
            </a:r>
            <a:r>
              <a:rPr lang="en-US" sz="2200" dirty="0">
                <a:solidFill>
                  <a:schemeClr val="tx1"/>
                </a:solidFill>
              </a:rPr>
              <a:t>: None </a:t>
            </a:r>
          </a:p>
          <a:p>
            <a:pPr marL="118872" indent="0">
              <a:buNone/>
            </a:pPr>
            <a:r>
              <a:rPr lang="en-US" sz="2200" dirty="0">
                <a:solidFill>
                  <a:schemeClr val="tx1"/>
                </a:solidFill>
              </a:rPr>
              <a:t>    </a:t>
            </a:r>
            <a:endParaRPr lang="en-US" sz="2000" dirty="0">
              <a:solidFill>
                <a:schemeClr val="tx1"/>
              </a:solidFill>
            </a:endParaRPr>
          </a:p>
          <a:p>
            <a:pPr lvl="1">
              <a:buFont typeface="Arial" panose="020B0604020202020204" pitchFamily="34" charset="0"/>
              <a:buChar char="•"/>
            </a:pPr>
            <a:endParaRPr lang="en-US" sz="2200" dirty="0">
              <a:solidFill>
                <a:schemeClr val="tx1"/>
              </a:solidFill>
            </a:endParaRPr>
          </a:p>
          <a:p>
            <a:pPr>
              <a:buFont typeface="Arial" panose="020B0604020202020204" pitchFamily="34" charset="0"/>
              <a:buChar char="•"/>
            </a:pPr>
            <a:r>
              <a:rPr lang="en-US" sz="2200" b="1" dirty="0">
                <a:solidFill>
                  <a:schemeClr val="tx1"/>
                </a:solidFill>
              </a:rPr>
              <a:t>Staff</a:t>
            </a:r>
            <a:r>
              <a:rPr lang="en-US" sz="2200" dirty="0">
                <a:solidFill>
                  <a:schemeClr val="tx1"/>
                </a:solidFill>
              </a:rPr>
              <a:t>:  Avantika </a:t>
            </a:r>
            <a:r>
              <a:rPr lang="en-US" sz="2200" dirty="0" err="1">
                <a:solidFill>
                  <a:schemeClr val="tx1"/>
                </a:solidFill>
              </a:rPr>
              <a:t>Diwadkar</a:t>
            </a:r>
            <a:r>
              <a:rPr lang="en-US" sz="2200" dirty="0">
                <a:solidFill>
                  <a:schemeClr val="tx1"/>
                </a:solidFill>
              </a:rPr>
              <a:t>, Himes</a:t>
            </a:r>
          </a:p>
          <a:p>
            <a:pPr marL="109728" indent="0">
              <a:buNone/>
            </a:pPr>
            <a:r>
              <a:rPr lang="en-US" sz="2200" dirty="0">
                <a:solidFill>
                  <a:schemeClr val="tx1"/>
                </a:solidFill>
              </a:rPr>
              <a:t>	     Michael Stauffer, Moore</a:t>
            </a:r>
          </a:p>
          <a:p>
            <a:pPr marL="109728" indent="0">
              <a:buNone/>
            </a:pPr>
            <a:r>
              <a:rPr lang="en-US" sz="2200" dirty="0"/>
              <a:t>	     </a:t>
            </a:r>
            <a:r>
              <a:rPr lang="en-US" sz="2200" dirty="0" err="1">
                <a:solidFill>
                  <a:schemeClr val="tx1"/>
                </a:solidFill>
              </a:rPr>
              <a:t>Xuequing</a:t>
            </a:r>
            <a:r>
              <a:rPr lang="en-US" sz="2200" dirty="0">
                <a:solidFill>
                  <a:schemeClr val="tx1"/>
                </a:solidFill>
              </a:rPr>
              <a:t> Lu, Wang</a:t>
            </a:r>
          </a:p>
          <a:p>
            <a:pPr marL="118872" indent="0">
              <a:buNone/>
            </a:pPr>
            <a:endParaRPr lang="en-US" sz="2000" dirty="0">
              <a:solidFill>
                <a:schemeClr val="tx1"/>
              </a:solidFill>
            </a:endParaRPr>
          </a:p>
          <a:p>
            <a:pPr>
              <a:buFont typeface="Arial" panose="020B0604020202020204" pitchFamily="34" charset="0"/>
              <a:buChar char="•"/>
            </a:pPr>
            <a:r>
              <a:rPr lang="en-US" sz="2200" b="1" dirty="0">
                <a:solidFill>
                  <a:schemeClr val="tx1"/>
                </a:solidFill>
              </a:rPr>
              <a:t>Post-doc</a:t>
            </a:r>
            <a:r>
              <a:rPr lang="en-US" sz="2200" dirty="0">
                <a:solidFill>
                  <a:schemeClr val="tx1"/>
                </a:solidFill>
              </a:rPr>
              <a:t>:  </a:t>
            </a:r>
            <a:r>
              <a:rPr lang="en-US" sz="2400" dirty="0" err="1"/>
              <a:t>Sija</a:t>
            </a:r>
            <a:r>
              <a:rPr lang="en-US" sz="2400" dirty="0"/>
              <a:t> Huang, Moore</a:t>
            </a:r>
            <a:endParaRPr lang="en-US" sz="2200" dirty="0">
              <a:solidFill>
                <a:schemeClr val="tx1"/>
              </a:solidFill>
            </a:endParaRPr>
          </a:p>
          <a:p>
            <a:pPr marL="118872" indent="0">
              <a:buNone/>
            </a:pPr>
            <a:r>
              <a:rPr lang="en-US" sz="2200" dirty="0">
                <a:solidFill>
                  <a:schemeClr val="tx1"/>
                </a:solidFill>
              </a:rPr>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7200" y="6019800"/>
            <a:ext cx="457200" cy="510540"/>
          </a:xfrm>
          <a:prstGeom prst="rect">
            <a:avLst/>
          </a:prstGeom>
        </p:spPr>
      </p:pic>
      <p:sp>
        <p:nvSpPr>
          <p:cNvPr id="5" name="TextBox 4"/>
          <p:cNvSpPr txBox="1"/>
          <p:nvPr/>
        </p:nvSpPr>
        <p:spPr>
          <a:xfrm>
            <a:off x="457200" y="609600"/>
            <a:ext cx="4838184" cy="369332"/>
          </a:xfrm>
          <a:prstGeom prst="rect">
            <a:avLst/>
          </a:prstGeom>
          <a:noFill/>
        </p:spPr>
        <p:txBody>
          <a:bodyPr wrap="none" rtlCol="0">
            <a:spAutoFit/>
          </a:bodyPr>
          <a:lstStyle/>
          <a:p>
            <a:r>
              <a:rPr lang="en-US" b="1" dirty="0">
                <a:solidFill>
                  <a:srgbClr val="002060"/>
                </a:solidFill>
                <a:latin typeface="+mj-lt"/>
              </a:rPr>
              <a:t>Business Office Quarterly Update Meeting, </a:t>
            </a:r>
          </a:p>
        </p:txBody>
      </p:sp>
    </p:spTree>
    <p:extLst>
      <p:ext uri="{BB962C8B-B14F-4D97-AF65-F5344CB8AC3E}">
        <p14:creationId xmlns:p14="http://schemas.microsoft.com/office/powerpoint/2010/main" val="3212958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p:spPr>
        <p:txBody>
          <a:bodyPr>
            <a:normAutofit fontScale="90000"/>
          </a:bodyPr>
          <a:lstStyle/>
          <a:p>
            <a:r>
              <a:rPr lang="en-US" dirty="0"/>
              <a:t>Staff,</a:t>
            </a:r>
            <a:br>
              <a:rPr lang="en-US" dirty="0"/>
            </a:br>
            <a:r>
              <a:rPr lang="en-US" dirty="0"/>
              <a:t>Business Office </a:t>
            </a:r>
          </a:p>
        </p:txBody>
      </p:sp>
      <p:sp>
        <p:nvSpPr>
          <p:cNvPr id="3" name="Content Placeholder 2"/>
          <p:cNvSpPr>
            <a:spLocks noGrp="1"/>
          </p:cNvSpPr>
          <p:nvPr>
            <p:ph idx="1"/>
          </p:nvPr>
        </p:nvSpPr>
        <p:spPr/>
        <p:txBody>
          <a:bodyPr/>
          <a:lstStyle/>
          <a:p>
            <a:pPr marL="365760" lvl="1" indent="-256032">
              <a:buClr>
                <a:schemeClr val="accent3"/>
              </a:buClr>
              <a:buFont typeface="Georgia"/>
              <a:buChar char="•"/>
            </a:pPr>
            <a:r>
              <a:rPr lang="en-US" sz="2200" b="1" dirty="0">
                <a:solidFill>
                  <a:schemeClr val="tx1"/>
                </a:solidFill>
              </a:rPr>
              <a:t>Staff</a:t>
            </a:r>
            <a:r>
              <a:rPr lang="en-US" sz="2200" dirty="0">
                <a:solidFill>
                  <a:schemeClr val="tx1"/>
                </a:solidFill>
              </a:rPr>
              <a:t>:  </a:t>
            </a:r>
          </a:p>
          <a:p>
            <a:pPr marL="630936" lvl="2" indent="-256032">
              <a:buClr>
                <a:schemeClr val="accent3"/>
              </a:buClr>
              <a:buFont typeface="Georgia"/>
              <a:buChar char="•"/>
            </a:pPr>
            <a:r>
              <a:rPr lang="en-US" sz="2000" dirty="0">
                <a:solidFill>
                  <a:schemeClr val="tx1"/>
                </a:solidFill>
              </a:rPr>
              <a:t>Linda Brown’s last day was 5/31/18</a:t>
            </a:r>
          </a:p>
          <a:p>
            <a:pPr marL="630936" lvl="2" indent="-256032">
              <a:buClr>
                <a:schemeClr val="accent3"/>
              </a:buClr>
              <a:buFont typeface="Georgia"/>
              <a:buChar char="•"/>
            </a:pPr>
            <a:r>
              <a:rPr lang="en-US" sz="2000" dirty="0">
                <a:solidFill>
                  <a:schemeClr val="tx1"/>
                </a:solidFill>
              </a:rPr>
              <a:t>Donna Duca is on FMLA; return is TBD</a:t>
            </a:r>
          </a:p>
          <a:p>
            <a:pPr marL="630936" lvl="2" indent="-256032">
              <a:buClr>
                <a:schemeClr val="accent3"/>
              </a:buClr>
              <a:buFont typeface="Georgia"/>
              <a:buChar char="•"/>
            </a:pPr>
            <a:r>
              <a:rPr lang="en-US" sz="2000" dirty="0">
                <a:solidFill>
                  <a:schemeClr val="tx1"/>
                </a:solidFill>
              </a:rPr>
              <a:t>Merceda Reale is on PTO 7/17 through 7/25/18, 8/3 through 8/7/18 (tentative) and 8/13 through 8/24/18</a:t>
            </a:r>
          </a:p>
          <a:p>
            <a:pPr marL="365760" lvl="1" indent="-256032">
              <a:buClr>
                <a:schemeClr val="accent3"/>
              </a:buClr>
              <a:buFont typeface="Georgia"/>
              <a:buChar char="•"/>
            </a:pPr>
            <a:endParaRPr lang="en-US" sz="2200" dirty="0">
              <a:solidFill>
                <a:schemeClr val="tx1"/>
              </a:solidFill>
            </a:endParaRPr>
          </a:p>
          <a:p>
            <a:pPr marL="365760" lvl="1" indent="-256032">
              <a:buClr>
                <a:schemeClr val="accent3"/>
              </a:buClr>
              <a:buFont typeface="Georgia"/>
              <a:buChar char="•"/>
            </a:pPr>
            <a:endParaRPr lang="en-US" sz="2200" dirty="0">
              <a:solidFill>
                <a:schemeClr val="tx1"/>
              </a:solidFill>
            </a:endParaRPr>
          </a:p>
        </p:txBody>
      </p:sp>
    </p:spTree>
    <p:extLst>
      <p:ext uri="{BB962C8B-B14F-4D97-AF65-F5344CB8AC3E}">
        <p14:creationId xmlns:p14="http://schemas.microsoft.com/office/powerpoint/2010/main" val="1883540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p:spPr>
        <p:txBody>
          <a:bodyPr>
            <a:normAutofit/>
          </a:bodyPr>
          <a:lstStyle/>
          <a:p>
            <a:r>
              <a:rPr lang="en-US" sz="3600" dirty="0">
                <a:solidFill>
                  <a:schemeClr val="tx1"/>
                </a:solidFill>
              </a:rPr>
              <a:t>Office of the Chair</a:t>
            </a:r>
          </a:p>
        </p:txBody>
      </p:sp>
      <p:sp>
        <p:nvSpPr>
          <p:cNvPr id="3" name="Content Placeholder 2"/>
          <p:cNvSpPr>
            <a:spLocks noGrp="1"/>
          </p:cNvSpPr>
          <p:nvPr>
            <p:ph idx="1"/>
          </p:nvPr>
        </p:nvSpPr>
        <p:spPr>
          <a:xfrm>
            <a:off x="381000" y="2380488"/>
            <a:ext cx="8534400" cy="4325112"/>
          </a:xfrm>
        </p:spPr>
        <p:txBody>
          <a:bodyPr>
            <a:normAutofit/>
          </a:bodyPr>
          <a:lstStyle/>
          <a:p>
            <a:pPr>
              <a:spcAft>
                <a:spcPts val="1200"/>
              </a:spcAft>
            </a:pPr>
            <a:r>
              <a:rPr lang="en-US" sz="2200" dirty="0"/>
              <a:t>Staff changes</a:t>
            </a:r>
          </a:p>
          <a:p>
            <a:pPr>
              <a:spcAft>
                <a:spcPts val="1200"/>
              </a:spcAft>
            </a:pPr>
            <a:r>
              <a:rPr lang="en-US" sz="2200" dirty="0"/>
              <a:t>Research Day recap</a:t>
            </a:r>
          </a:p>
          <a:p>
            <a:pPr>
              <a:spcAft>
                <a:spcPts val="1200"/>
              </a:spcAft>
            </a:pPr>
            <a:r>
              <a:rPr lang="en-US" sz="2200" dirty="0"/>
              <a:t>Summer Hours</a:t>
            </a:r>
          </a:p>
          <a:p>
            <a:pPr>
              <a:spcAft>
                <a:spcPts val="1200"/>
              </a:spcAft>
            </a:pPr>
            <a:r>
              <a:rPr lang="en-US" sz="2200" dirty="0"/>
              <a:t>SALINC process</a:t>
            </a:r>
          </a:p>
          <a:p>
            <a:pPr>
              <a:spcAft>
                <a:spcPts val="1200"/>
              </a:spcAft>
            </a:pPr>
            <a:r>
              <a:rPr lang="en-US" sz="2200" dirty="0"/>
              <a:t>Intranet:  Reminder to login to see updated information including Staff-Life Committee events.  Also</a:t>
            </a:r>
            <a:r>
              <a:rPr lang="en-US" sz="2200"/>
              <a:t>, </a:t>
            </a:r>
            <a:r>
              <a:rPr lang="en-US" sz="2200" dirty="0"/>
              <a:t>f</a:t>
            </a:r>
            <a:r>
              <a:rPr lang="en-US" sz="2200"/>
              <a:t>eedback </a:t>
            </a:r>
            <a:r>
              <a:rPr lang="en-US" sz="2200" dirty="0"/>
              <a:t>and suggestions are welcome about how we can improve your work experience</a:t>
            </a:r>
            <a:r>
              <a:rPr lang="en-US" sz="2000" dirty="0"/>
              <a:t/>
            </a:r>
            <a:br>
              <a:rPr lang="en-US" sz="2000" dirty="0"/>
            </a:br>
            <a:endParaRPr lang="en-US" sz="2000" dirty="0"/>
          </a:p>
          <a:p>
            <a:pPr lvl="1"/>
            <a:endParaRPr lang="en-US" sz="2400" dirty="0">
              <a:solidFill>
                <a:schemeClr val="accent2">
                  <a:lumMod val="75000"/>
                </a:schemeClr>
              </a:solidFill>
            </a:endParaRPr>
          </a:p>
        </p:txBody>
      </p:sp>
    </p:spTree>
    <p:extLst>
      <p:ext uri="{BB962C8B-B14F-4D97-AF65-F5344CB8AC3E}">
        <p14:creationId xmlns:p14="http://schemas.microsoft.com/office/powerpoint/2010/main" val="557489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p:spPr>
        <p:txBody>
          <a:bodyPr>
            <a:normAutofit/>
          </a:bodyPr>
          <a:lstStyle/>
          <a:p>
            <a:r>
              <a:rPr lang="en-US" sz="3600" dirty="0">
                <a:solidFill>
                  <a:schemeClr val="tx1"/>
                </a:solidFill>
              </a:rPr>
              <a:t>Staff Life Committee</a:t>
            </a:r>
          </a:p>
        </p:txBody>
      </p:sp>
      <p:sp>
        <p:nvSpPr>
          <p:cNvPr id="3" name="Content Placeholder 2"/>
          <p:cNvSpPr>
            <a:spLocks noGrp="1"/>
          </p:cNvSpPr>
          <p:nvPr>
            <p:ph idx="1"/>
          </p:nvPr>
        </p:nvSpPr>
        <p:spPr>
          <a:xfrm>
            <a:off x="381000" y="2209800"/>
            <a:ext cx="8534400" cy="4495800"/>
          </a:xfrm>
        </p:spPr>
        <p:txBody>
          <a:bodyPr>
            <a:normAutofit fontScale="70000" lnSpcReduction="20000"/>
          </a:bodyPr>
          <a:lstStyle/>
          <a:p>
            <a:pPr>
              <a:spcAft>
                <a:spcPts val="600"/>
              </a:spcAft>
            </a:pPr>
            <a:r>
              <a:rPr lang="en-US" sz="3300" dirty="0"/>
              <a:t>Highlights from Spring 2018:</a:t>
            </a:r>
          </a:p>
          <a:p>
            <a:pPr lvl="1">
              <a:spcAft>
                <a:spcPts val="600"/>
              </a:spcAft>
            </a:pPr>
            <a:r>
              <a:rPr lang="en-US" sz="2900" dirty="0"/>
              <a:t>Administrative Professional’s Week</a:t>
            </a:r>
          </a:p>
          <a:p>
            <a:pPr lvl="2">
              <a:spcAft>
                <a:spcPts val="600"/>
              </a:spcAft>
            </a:pPr>
            <a:r>
              <a:rPr lang="en-US" sz="2500" dirty="0"/>
              <a:t>Hot breakfast</a:t>
            </a:r>
          </a:p>
          <a:p>
            <a:pPr lvl="2">
              <a:spcAft>
                <a:spcPts val="600"/>
              </a:spcAft>
            </a:pPr>
            <a:r>
              <a:rPr lang="en-US" sz="2500" dirty="0"/>
              <a:t>Candy buffet</a:t>
            </a:r>
          </a:p>
          <a:p>
            <a:pPr lvl="2">
              <a:spcAft>
                <a:spcPts val="600"/>
              </a:spcAft>
            </a:pPr>
            <a:r>
              <a:rPr lang="en-US" sz="2500" dirty="0"/>
              <a:t>Pretzel snack break</a:t>
            </a:r>
          </a:p>
          <a:p>
            <a:pPr lvl="1">
              <a:spcAft>
                <a:spcPts val="600"/>
              </a:spcAft>
            </a:pPr>
            <a:r>
              <a:rPr lang="en-US" sz="2900" dirty="0"/>
              <a:t>Raffle basket winners:</a:t>
            </a:r>
          </a:p>
          <a:p>
            <a:pPr lvl="2">
              <a:spcAft>
                <a:spcPts val="600"/>
              </a:spcAft>
            </a:pPr>
            <a:r>
              <a:rPr lang="en-US" sz="2500" dirty="0"/>
              <a:t>Ruth Hong</a:t>
            </a:r>
          </a:p>
          <a:p>
            <a:pPr lvl="2">
              <a:spcAft>
                <a:spcPts val="600"/>
              </a:spcAft>
            </a:pPr>
            <a:r>
              <a:rPr lang="en-US" sz="2500" dirty="0"/>
              <a:t>Qing Liu</a:t>
            </a:r>
          </a:p>
          <a:p>
            <a:pPr lvl="2">
              <a:spcAft>
                <a:spcPts val="600"/>
              </a:spcAft>
            </a:pPr>
            <a:r>
              <a:rPr lang="en-US" sz="2500" dirty="0"/>
              <a:t>Massimo </a:t>
            </a:r>
            <a:r>
              <a:rPr lang="en-US" sz="2500" dirty="0" err="1"/>
              <a:t>Bigliardo</a:t>
            </a:r>
            <a:r>
              <a:rPr lang="en-US" sz="2500" dirty="0"/>
              <a:t> </a:t>
            </a:r>
          </a:p>
          <a:p>
            <a:pPr lvl="1">
              <a:spcAft>
                <a:spcPts val="600"/>
              </a:spcAft>
            </a:pPr>
            <a:r>
              <a:rPr lang="en-US" sz="2900" dirty="0"/>
              <a:t>Sponsored  DBEI/CCEB BBQ </a:t>
            </a:r>
          </a:p>
          <a:p>
            <a:pPr marL="704088" lvl="2" indent="0">
              <a:spcAft>
                <a:spcPts val="600"/>
              </a:spcAft>
              <a:buNone/>
            </a:pPr>
            <a:endParaRPr lang="en-US" sz="2700" dirty="0"/>
          </a:p>
          <a:p>
            <a:pPr marL="109728" indent="0">
              <a:buNone/>
            </a:pPr>
            <a:r>
              <a:rPr lang="en-US" sz="2000" dirty="0"/>
              <a:t/>
            </a:r>
            <a:br>
              <a:rPr lang="en-US" sz="2000" dirty="0"/>
            </a:br>
            <a:endParaRPr lang="en-US" sz="2000" dirty="0"/>
          </a:p>
          <a:p>
            <a:pPr lvl="1"/>
            <a:endParaRPr lang="en-US" sz="2400" dirty="0">
              <a:solidFill>
                <a:schemeClr val="accent2">
                  <a:lumMod val="75000"/>
                </a:schemeClr>
              </a:solidFill>
            </a:endParaRPr>
          </a:p>
        </p:txBody>
      </p:sp>
      <p:pic>
        <p:nvPicPr>
          <p:cNvPr id="5" name="Picture 5" descr="C:\Users\fernand\Desktop\Staff Life\BBQ 2018\IMG_997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1143000"/>
            <a:ext cx="2540462" cy="190534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fernand\Desktop\Staff Life\BBQ 2018\IMG_9968.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14800" y="3163686"/>
            <a:ext cx="2537229" cy="190292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fernand\Desktop\Staff Life\Candy Buffet\IMG_979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58000" y="3429000"/>
            <a:ext cx="1712162" cy="22828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5598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382000" cy="1069848"/>
          </a:xfrm>
        </p:spPr>
        <p:txBody>
          <a:bodyPr>
            <a:normAutofit/>
          </a:bodyPr>
          <a:lstStyle/>
          <a:p>
            <a:r>
              <a:rPr lang="en-US" sz="4000" b="1" dirty="0"/>
              <a:t>Staff Life Committee</a:t>
            </a:r>
          </a:p>
        </p:txBody>
      </p:sp>
      <p:sp>
        <p:nvSpPr>
          <p:cNvPr id="3" name="Content Placeholder 2"/>
          <p:cNvSpPr>
            <a:spLocks noGrp="1"/>
          </p:cNvSpPr>
          <p:nvPr>
            <p:ph sz="half" idx="2"/>
          </p:nvPr>
        </p:nvSpPr>
        <p:spPr>
          <a:xfrm>
            <a:off x="381000" y="2192337"/>
            <a:ext cx="6858000" cy="3951288"/>
          </a:xfrm>
        </p:spPr>
        <p:txBody>
          <a:bodyPr>
            <a:normAutofit/>
          </a:bodyPr>
          <a:lstStyle/>
          <a:p>
            <a:pPr>
              <a:spcBef>
                <a:spcPts val="600"/>
              </a:spcBef>
              <a:spcAft>
                <a:spcPts val="1200"/>
              </a:spcAft>
            </a:pPr>
            <a:r>
              <a:rPr lang="en-US" dirty="0"/>
              <a:t>Heading into our second year</a:t>
            </a:r>
          </a:p>
          <a:p>
            <a:pPr>
              <a:spcBef>
                <a:spcPts val="600"/>
              </a:spcBef>
              <a:spcAft>
                <a:spcPts val="1200"/>
              </a:spcAft>
            </a:pPr>
            <a:r>
              <a:rPr lang="en-US" dirty="0"/>
              <a:t>Look out for Survey Monkey this summer</a:t>
            </a:r>
          </a:p>
          <a:p>
            <a:pPr lvl="1">
              <a:spcBef>
                <a:spcPts val="600"/>
              </a:spcBef>
              <a:spcAft>
                <a:spcPts val="1200"/>
              </a:spcAft>
            </a:pPr>
            <a:r>
              <a:rPr lang="en-US" dirty="0"/>
              <a:t>Looking for suggestions/feedback </a:t>
            </a:r>
          </a:p>
          <a:p>
            <a:pPr lvl="1">
              <a:spcBef>
                <a:spcPts val="600"/>
              </a:spcBef>
              <a:spcAft>
                <a:spcPts val="1200"/>
              </a:spcAft>
            </a:pPr>
            <a:r>
              <a:rPr lang="en-US" dirty="0"/>
              <a:t>Always appreciate new ideas!</a:t>
            </a:r>
          </a:p>
          <a:p>
            <a:pPr>
              <a:spcBef>
                <a:spcPts val="600"/>
              </a:spcBef>
              <a:spcAft>
                <a:spcPts val="1200"/>
              </a:spcAft>
            </a:pPr>
            <a:r>
              <a:rPr lang="en-US" dirty="0"/>
              <a:t>Please let us know if you have not received emails regarding the staff life committee events</a:t>
            </a:r>
          </a:p>
        </p:txBody>
      </p:sp>
      <p:pic>
        <p:nvPicPr>
          <p:cNvPr id="4" name="Picture 8" descr="C:\Users\fernand\Desktop\Staff Life\Candy Buffet\IMG_9794.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943600" y="1371600"/>
            <a:ext cx="2895600" cy="21717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fernand\Desktop\Staff Life\Candy Buffet\IMG_978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92500" y="5105400"/>
            <a:ext cx="2159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66205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10564</TotalTime>
  <Words>1014</Words>
  <Application>Microsoft Office PowerPoint</Application>
  <PresentationFormat>On-screen Show (4:3)</PresentationFormat>
  <Paragraphs>149</Paragraphs>
  <Slides>20</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Georgia</vt:lpstr>
      <vt:lpstr>Trebuchet MS</vt:lpstr>
      <vt:lpstr>Wingdings 2</vt:lpstr>
      <vt:lpstr>Urban</vt:lpstr>
      <vt:lpstr>CCEB/Department of  Biostatistics, Epidemiology and Informatics</vt:lpstr>
      <vt:lpstr>PowerPoint Presentation</vt:lpstr>
      <vt:lpstr>New faculty and staff,  Biostatistics Division</vt:lpstr>
      <vt:lpstr>New faculty and staff,  Epidemiology Division</vt:lpstr>
      <vt:lpstr>New faculty and staff,  Informatics Division</vt:lpstr>
      <vt:lpstr>Staff, Business Office </vt:lpstr>
      <vt:lpstr>Office of the Chair</vt:lpstr>
      <vt:lpstr>Staff Life Committee</vt:lpstr>
      <vt:lpstr>Staff Life Committee</vt:lpstr>
      <vt:lpstr>Business Office updates</vt:lpstr>
      <vt:lpstr>Business Office updates</vt:lpstr>
      <vt:lpstr>Business Office updates</vt:lpstr>
      <vt:lpstr>Business Office updates</vt:lpstr>
      <vt:lpstr>Operational Issues</vt:lpstr>
      <vt:lpstr>Operational Issues</vt:lpstr>
      <vt:lpstr>Operational Issues – Speaker fees</vt:lpstr>
      <vt:lpstr>Operational Issues - Honoraria</vt:lpstr>
      <vt:lpstr>PowerPoint Presentation</vt:lpstr>
      <vt:lpstr> Other business  </vt:lpstr>
      <vt:lpstr> Other business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CCEB/Department of  Biostatistics and Epidemiology</dc:title>
  <dc:creator>Glen Lafferty</dc:creator>
  <cp:lastModifiedBy>Lisbeth Dennis</cp:lastModifiedBy>
  <cp:revision>161</cp:revision>
  <cp:lastPrinted>2017-06-07T17:01:48Z</cp:lastPrinted>
  <dcterms:created xsi:type="dcterms:W3CDTF">2016-06-28T17:32:12Z</dcterms:created>
  <dcterms:modified xsi:type="dcterms:W3CDTF">2018-06-29T22:16:26Z</dcterms:modified>
</cp:coreProperties>
</file>