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461" r:id="rId3"/>
    <p:sldId id="496" r:id="rId4"/>
    <p:sldId id="489" r:id="rId5"/>
    <p:sldId id="493" r:id="rId6"/>
    <p:sldId id="497" r:id="rId7"/>
    <p:sldId id="499" r:id="rId8"/>
    <p:sldId id="500" r:id="rId9"/>
    <p:sldId id="501" r:id="rId10"/>
    <p:sldId id="502" r:id="rId11"/>
    <p:sldId id="491" r:id="rId12"/>
    <p:sldId id="50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800000"/>
    <a:srgbClr val="1C5A2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8" autoAdjust="0"/>
    <p:restoredTop sz="95673" autoAdjust="0"/>
  </p:normalViewPr>
  <p:slideViewPr>
    <p:cSldViewPr showGuides="1">
      <p:cViewPr varScale="1">
        <p:scale>
          <a:sx n="75" d="100"/>
          <a:sy n="75" d="100"/>
        </p:scale>
        <p:origin x="190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7FE05-8FE7-4A51-9AF7-AE4DF0EFD33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EB34D-80AB-4403-BC9D-675C76BA4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52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ucida Grande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ucida Grande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CAD14934-E922-42E6-8839-D3BAE78A9A2D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8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ucida Grande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ucida Grande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6FD5B8FD-7CCD-4CD3-91C2-8C398186F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42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747E77-1E91-4BC3-877B-3FAA4D7CC3C5}" type="slidenum">
              <a:rPr lang="en-US" smtClean="0">
                <a:latin typeface="Lucida Grande"/>
                <a:ea typeface="ヒラギノ角ゴ Pro W3"/>
                <a:cs typeface="ヒラギノ角ゴ Pro W3"/>
              </a:rPr>
              <a:pPr/>
              <a:t>1</a:t>
            </a:fld>
            <a:endParaRPr lang="en-US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09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9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72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76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57200" eaLnBrk="1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</a:pPr>
            <a:endParaRPr lang="en-US" sz="1200" kern="1200" dirty="0"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5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8650" lvl="1" indent="-171450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3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92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0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66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94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5B8FD-7CCD-4CD3-91C2-8C398186FF2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9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econdary sliderevised-1"/>
          <p:cNvPicPr>
            <a:picLocks noChangeAspect="1" noChangeArrowheads="1"/>
          </p:cNvPicPr>
          <p:nvPr userDrawn="1"/>
        </p:nvPicPr>
        <p:blipFill>
          <a:blip r:embed="rId2" cstate="print"/>
          <a:srcRect l="1939" r="46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Purchasing_logo_for_PP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430588"/>
            <a:ext cx="6210300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1219200"/>
            <a:ext cx="4572000" cy="1143000"/>
          </a:xfrm>
          <a:effectLst>
            <a:outerShdw dist="38099" dir="1679944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3048000"/>
            <a:ext cx="4572000" cy="1066800"/>
          </a:xfrm>
          <a:effectLst>
            <a:outerShdw dist="38099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11FB-0D28-4F37-8E12-DFD2B8D9C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408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408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FDBAB-5AD2-4A91-899C-1FC84820B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 rot="5400000">
            <a:off x="2514600" y="-381000"/>
            <a:ext cx="3961606" cy="8533606"/>
          </a:xfrm>
        </p:spPr>
        <p:txBody>
          <a:bodyPr/>
          <a:lstStyle>
            <a:lvl1pPr>
              <a:buClr>
                <a:srgbClr val="800000"/>
              </a:buClr>
              <a:defRPr>
                <a:solidFill>
                  <a:srgbClr val="004080"/>
                </a:solidFill>
              </a:defRPr>
            </a:lvl1pPr>
            <a:lvl2pPr>
              <a:buClr>
                <a:srgbClr val="800000"/>
              </a:buClr>
              <a:defRPr>
                <a:solidFill>
                  <a:srgbClr val="004080"/>
                </a:solidFill>
              </a:defRPr>
            </a:lvl2pPr>
            <a:lvl3pPr>
              <a:buClr>
                <a:srgbClr val="800000"/>
              </a:buClr>
              <a:defRPr>
                <a:solidFill>
                  <a:srgbClr val="004080"/>
                </a:solidFill>
              </a:defRPr>
            </a:lvl3pPr>
            <a:lvl4pPr>
              <a:buClr>
                <a:srgbClr val="800000"/>
              </a:buClr>
              <a:defRPr>
                <a:solidFill>
                  <a:srgbClr val="004080"/>
                </a:solidFill>
              </a:defRPr>
            </a:lvl4pPr>
            <a:lvl5pPr>
              <a:buClr>
                <a:srgbClr val="800000"/>
              </a:buClr>
              <a:defRPr>
                <a:solidFill>
                  <a:srgbClr val="00408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96C07-2E27-437F-8F8E-73D27F8A5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 rot="5400000">
            <a:off x="609997" y="304403"/>
            <a:ext cx="5180806" cy="5943600"/>
          </a:xfrm>
        </p:spPr>
        <p:txBody>
          <a:bodyPr/>
          <a:lstStyle>
            <a:lvl1pPr>
              <a:buClr>
                <a:srgbClr val="800000"/>
              </a:buClr>
              <a:defRPr>
                <a:solidFill>
                  <a:srgbClr val="004080"/>
                </a:solidFill>
              </a:defRPr>
            </a:lvl1pPr>
            <a:lvl2pPr>
              <a:buClr>
                <a:srgbClr val="800000"/>
              </a:buClr>
              <a:defRPr>
                <a:solidFill>
                  <a:srgbClr val="004080"/>
                </a:solidFill>
              </a:defRPr>
            </a:lvl2pPr>
            <a:lvl3pPr>
              <a:buClr>
                <a:srgbClr val="800000"/>
              </a:buClr>
              <a:defRPr>
                <a:solidFill>
                  <a:srgbClr val="004080"/>
                </a:solidFill>
              </a:defRPr>
            </a:lvl3pPr>
            <a:lvl4pPr>
              <a:buClr>
                <a:srgbClr val="800000"/>
              </a:buClr>
              <a:defRPr>
                <a:solidFill>
                  <a:srgbClr val="004080"/>
                </a:solidFill>
              </a:defRPr>
            </a:lvl4pPr>
            <a:lvl5pPr>
              <a:buClr>
                <a:srgbClr val="800000"/>
              </a:buClr>
              <a:defRPr>
                <a:solidFill>
                  <a:srgbClr val="00408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9015-74C9-4AC3-80FF-5A490B937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551B0-6BB2-49AA-808E-779F9D7ECED4}" type="datetime4">
              <a:rPr lang="en-US"/>
              <a:pPr>
                <a:defRPr/>
              </a:pPr>
              <a:t>May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0EAF-DC89-4677-9D94-FED34159D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08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631B4-96CC-4DDB-A2A6-77E54B7D5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solidFill>
                  <a:srgbClr val="004080"/>
                </a:solidFill>
              </a:defRPr>
            </a:lvl1pPr>
            <a:lvl2pPr>
              <a:buClr>
                <a:srgbClr val="800000"/>
              </a:buClr>
              <a:defRPr>
                <a:solidFill>
                  <a:srgbClr val="004080"/>
                </a:solidFill>
              </a:defRPr>
            </a:lvl2pPr>
            <a:lvl3pPr>
              <a:buClr>
                <a:srgbClr val="800000"/>
              </a:buClr>
              <a:defRPr>
                <a:solidFill>
                  <a:srgbClr val="004080"/>
                </a:solidFill>
              </a:defRPr>
            </a:lvl3pPr>
            <a:lvl4pPr>
              <a:buClr>
                <a:srgbClr val="800000"/>
              </a:buClr>
              <a:defRPr>
                <a:solidFill>
                  <a:srgbClr val="004080"/>
                </a:solidFill>
              </a:defRPr>
            </a:lvl4pPr>
            <a:lvl5pPr>
              <a:buClr>
                <a:srgbClr val="800000"/>
              </a:buClr>
              <a:defRPr>
                <a:solidFill>
                  <a:srgbClr val="00408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95980-71B3-4A11-8303-3C59D441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408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BB87-BBA9-438A-A43E-C12AB7C9E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505200" cy="4114800"/>
          </a:xfrm>
        </p:spPr>
        <p:txBody>
          <a:bodyPr/>
          <a:lstStyle>
            <a:lvl1pPr>
              <a:buClr>
                <a:srgbClr val="800000"/>
              </a:buClr>
              <a:defRPr sz="2800">
                <a:solidFill>
                  <a:srgbClr val="004080"/>
                </a:solidFill>
              </a:defRPr>
            </a:lvl1pPr>
            <a:lvl2pPr>
              <a:buClr>
                <a:srgbClr val="800000"/>
              </a:buClr>
              <a:defRPr sz="2400">
                <a:solidFill>
                  <a:srgbClr val="004080"/>
                </a:solidFill>
              </a:defRPr>
            </a:lvl2pPr>
            <a:lvl3pPr>
              <a:buClr>
                <a:srgbClr val="800000"/>
              </a:buClr>
              <a:defRPr sz="2000">
                <a:solidFill>
                  <a:srgbClr val="004080"/>
                </a:solidFill>
              </a:defRPr>
            </a:lvl3pPr>
            <a:lvl4pPr>
              <a:buClr>
                <a:srgbClr val="800000"/>
              </a:buClr>
              <a:defRPr sz="1800">
                <a:solidFill>
                  <a:srgbClr val="004080"/>
                </a:solidFill>
              </a:defRPr>
            </a:lvl4pPr>
            <a:lvl5pPr>
              <a:buClr>
                <a:srgbClr val="800000"/>
              </a:buClr>
              <a:defRPr sz="1800">
                <a:solidFill>
                  <a:srgbClr val="00408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5029200" y="1981200"/>
            <a:ext cx="3429000" cy="4114800"/>
          </a:xfrm>
        </p:spPr>
        <p:txBody>
          <a:bodyPr/>
          <a:lstStyle>
            <a:lvl1pPr>
              <a:buClr>
                <a:srgbClr val="800000"/>
              </a:buClr>
              <a:defRPr sz="2800">
                <a:solidFill>
                  <a:srgbClr val="004080"/>
                </a:solidFill>
              </a:defRPr>
            </a:lvl1pPr>
            <a:lvl2pPr>
              <a:buClr>
                <a:srgbClr val="800000"/>
              </a:buClr>
              <a:defRPr sz="2400">
                <a:solidFill>
                  <a:srgbClr val="004080"/>
                </a:solidFill>
              </a:defRPr>
            </a:lvl2pPr>
            <a:lvl3pPr>
              <a:buClr>
                <a:srgbClr val="800000"/>
              </a:buClr>
              <a:defRPr sz="2000">
                <a:solidFill>
                  <a:srgbClr val="004080"/>
                </a:solidFill>
              </a:defRPr>
            </a:lvl3pPr>
            <a:lvl4pPr>
              <a:buClr>
                <a:srgbClr val="800000"/>
              </a:buClr>
              <a:defRPr sz="1800">
                <a:solidFill>
                  <a:srgbClr val="004080"/>
                </a:solidFill>
              </a:defRPr>
            </a:lvl4pPr>
            <a:lvl5pPr>
              <a:buClr>
                <a:srgbClr val="800000"/>
              </a:buClr>
              <a:defRPr sz="1800">
                <a:solidFill>
                  <a:srgbClr val="00408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A32D2-C72E-427E-BA0B-E197683A8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2812" y="2209800"/>
            <a:ext cx="3810000" cy="3886200"/>
          </a:xfrm>
        </p:spPr>
        <p:txBody>
          <a:bodyPr/>
          <a:lstStyle>
            <a:lvl1pPr>
              <a:buClr>
                <a:srgbClr val="800000"/>
              </a:buClr>
              <a:defRPr sz="2800">
                <a:solidFill>
                  <a:srgbClr val="004080"/>
                </a:solidFill>
              </a:defRPr>
            </a:lvl1pPr>
            <a:lvl2pPr>
              <a:buClr>
                <a:srgbClr val="800000"/>
              </a:buClr>
              <a:defRPr sz="2400">
                <a:solidFill>
                  <a:srgbClr val="004080"/>
                </a:solidFill>
              </a:defRPr>
            </a:lvl2pPr>
            <a:lvl3pPr>
              <a:buClr>
                <a:srgbClr val="800000"/>
              </a:buClr>
              <a:defRPr sz="2000">
                <a:solidFill>
                  <a:srgbClr val="004080"/>
                </a:solidFill>
              </a:defRPr>
            </a:lvl3pPr>
            <a:lvl4pPr>
              <a:buClr>
                <a:srgbClr val="800000"/>
              </a:buClr>
              <a:defRPr sz="1800">
                <a:solidFill>
                  <a:srgbClr val="004080"/>
                </a:solidFill>
              </a:defRPr>
            </a:lvl4pPr>
            <a:lvl5pPr>
              <a:buClr>
                <a:srgbClr val="800000"/>
              </a:buClr>
              <a:defRPr sz="1800">
                <a:solidFill>
                  <a:srgbClr val="00408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836612" y="1447800"/>
            <a:ext cx="3887788" cy="727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8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5180012" y="2209800"/>
            <a:ext cx="3810000" cy="3886200"/>
          </a:xfrm>
        </p:spPr>
        <p:txBody>
          <a:bodyPr/>
          <a:lstStyle>
            <a:lvl1pPr>
              <a:buClr>
                <a:srgbClr val="800000"/>
              </a:buClr>
              <a:defRPr sz="2800">
                <a:solidFill>
                  <a:srgbClr val="004080"/>
                </a:solidFill>
              </a:defRPr>
            </a:lvl1pPr>
            <a:lvl2pPr>
              <a:buClr>
                <a:srgbClr val="800000"/>
              </a:buClr>
              <a:defRPr sz="2400">
                <a:solidFill>
                  <a:srgbClr val="004080"/>
                </a:solidFill>
              </a:defRPr>
            </a:lvl2pPr>
            <a:lvl3pPr>
              <a:buClr>
                <a:srgbClr val="800000"/>
              </a:buClr>
              <a:defRPr sz="2000">
                <a:solidFill>
                  <a:srgbClr val="004080"/>
                </a:solidFill>
              </a:defRPr>
            </a:lvl3pPr>
            <a:lvl4pPr>
              <a:buClr>
                <a:srgbClr val="800000"/>
              </a:buClr>
              <a:defRPr sz="1800">
                <a:solidFill>
                  <a:srgbClr val="004080"/>
                </a:solidFill>
              </a:defRPr>
            </a:lvl4pPr>
            <a:lvl5pPr>
              <a:buClr>
                <a:srgbClr val="800000"/>
              </a:buClr>
              <a:defRPr sz="1800">
                <a:solidFill>
                  <a:srgbClr val="00408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6"/>
          </p:nvPr>
        </p:nvSpPr>
        <p:spPr>
          <a:xfrm>
            <a:off x="5103812" y="1447800"/>
            <a:ext cx="3887788" cy="727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8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A244A-F340-46A6-BAFF-A93A6A142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C3556-7582-4A12-9685-BA61AF247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C2A9A-3C71-4735-99E9-358DA7E14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urchasing_logo_sm_for_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3657600"/>
            <a:ext cx="6461125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408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657600" y="304800"/>
            <a:ext cx="5332412" cy="5791200"/>
          </a:xfrm>
        </p:spPr>
        <p:txBody>
          <a:bodyPr/>
          <a:lstStyle>
            <a:lvl1pPr>
              <a:buClr>
                <a:srgbClr val="800000"/>
              </a:buClr>
              <a:defRPr>
                <a:solidFill>
                  <a:srgbClr val="004080"/>
                </a:solidFill>
              </a:defRPr>
            </a:lvl1pPr>
            <a:lvl2pPr>
              <a:buClr>
                <a:srgbClr val="800000"/>
              </a:buClr>
              <a:defRPr>
                <a:solidFill>
                  <a:srgbClr val="004080"/>
                </a:solidFill>
              </a:defRPr>
            </a:lvl2pPr>
            <a:lvl3pPr>
              <a:buClr>
                <a:srgbClr val="800000"/>
              </a:buClr>
              <a:defRPr>
                <a:solidFill>
                  <a:srgbClr val="004080"/>
                </a:solidFill>
              </a:defRPr>
            </a:lvl3pPr>
            <a:lvl4pPr>
              <a:buClr>
                <a:srgbClr val="800000"/>
              </a:buClr>
              <a:defRPr>
                <a:solidFill>
                  <a:srgbClr val="004080"/>
                </a:solidFill>
              </a:defRPr>
            </a:lvl4pPr>
            <a:lvl5pPr>
              <a:buClr>
                <a:srgbClr val="800000"/>
              </a:buClr>
              <a:defRPr>
                <a:solidFill>
                  <a:srgbClr val="00408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2C8D-4171-427D-82D5-04C78EFCF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econdary sliderevised"/>
          <p:cNvPicPr>
            <a:picLocks noChangeAspect="1" noChangeArrowheads="1"/>
          </p:cNvPicPr>
          <p:nvPr/>
        </p:nvPicPr>
        <p:blipFill>
          <a:blip r:embed="rId15" cstate="print"/>
          <a:srcRect r="33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96" charset="0"/>
                <a:ea typeface="ヒラギノ角ゴ Pro W3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96" charset="0"/>
                <a:ea typeface="ヒラギノ角ゴ Pro W3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96" charset="0"/>
                <a:ea typeface="ヒラギノ角ゴ Pro W3" pitchFamily="96" charset="-128"/>
                <a:cs typeface="+mn-cs"/>
              </a:defRPr>
            </a:lvl1pPr>
          </a:lstStyle>
          <a:p>
            <a:pPr>
              <a:defRPr/>
            </a:pPr>
            <a:fld id="{1C72C8F8-123D-442E-8146-9B10485A7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96" charset="0"/>
          <a:ea typeface="ヒラギノ角ゴ Pro W3" pitchFamily="96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96" charset="0"/>
          <a:ea typeface="ヒラギノ角ゴ Pro W3" pitchFamily="96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96" charset="0"/>
          <a:ea typeface="ヒラギノ角ゴ Pro W3" pitchFamily="96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96" charset="0"/>
          <a:ea typeface="ヒラギノ角ゴ Pro W3" pitchFamily="96" charset="-128"/>
          <a:cs typeface="ヒラギノ角ゴ Pro W3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96" charset="0"/>
          <a:ea typeface="ヒラギノ角ゴ Pro W3" pitchFamily="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96" charset="0"/>
          <a:ea typeface="ヒラギノ角ゴ Pro W3" pitchFamily="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96" charset="0"/>
          <a:ea typeface="ヒラギノ角ゴ Pro W3" pitchFamily="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96" charset="0"/>
          <a:ea typeface="ヒラギノ角ゴ Pro W3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evans5@upenn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hyperlink" Target="https://www.upenn.edu/about/stylegui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upenn.app.box.com/v/LicensedSuppliers" TargetMode="External"/><Relationship Id="rId5" Type="http://schemas.openxmlformats.org/officeDocument/2006/relationships/hyperlink" Target="https://cms.business-services.upenn.edu/purchasing/making-purchases/find-a-supplier/approved-caterers.html" TargetMode="Externa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ourcing@upenn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evans5@upenn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2057400"/>
            <a:ext cx="5486400" cy="2514600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1776413" algn="l"/>
              </a:tabLs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Services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Catering, Events, Promotional Items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Updated as of </a:t>
            </a:r>
            <a:fld id="{287D4B53-3D50-4FC9-9EDA-2EB42D583675}" type="datetime4"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7, 2019</a:t>
            </a:fld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914400" y="6172200"/>
            <a:ext cx="7315200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371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Catering &amp; Events</a:t>
            </a:r>
            <a:r>
              <a:rPr lang="en-US" sz="3200" b="1" u="sng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057400"/>
            <a:ext cx="563880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help?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Angela Martyak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amartyak@upenn.edu</a:t>
            </a: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38600"/>
            <a:ext cx="37814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5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28600"/>
            <a:ext cx="1179069" cy="17335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7400" y="2612292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2" name="Picture 1" descr="3spoken: The Unanswered &lt;strong&gt;Questions&lt;/strong&gt; of Modern Monetary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" y="3276600"/>
            <a:ext cx="1295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1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28600"/>
            <a:ext cx="1179069" cy="1733550"/>
          </a:xfrm>
          <a:prstGeom prst="rect">
            <a:avLst/>
          </a:prstGeom>
        </p:spPr>
      </p:pic>
      <p:pic>
        <p:nvPicPr>
          <p:cNvPr id="2" name="Picture 1" descr="3spoken: The Unanswered &lt;strong&gt;Questions&lt;/strong&gt; of Modern Monetary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" y="3276600"/>
            <a:ext cx="1295400" cy="1752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9035" y="43851"/>
            <a:ext cx="7772400" cy="1143000"/>
          </a:xfrm>
        </p:spPr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1305168" y="1524000"/>
            <a:ext cx="7305431" cy="4147221"/>
          </a:xfrm>
        </p:spPr>
        <p:txBody>
          <a:bodyPr/>
          <a:lstStyle/>
          <a:p>
            <a:pPr marL="0" indent="0" algn="ctr">
              <a:buNone/>
            </a:pPr>
            <a:endParaRPr lang="en-US" sz="2000" dirty="0">
              <a:hlinkClick r:id="rId5"/>
            </a:endParaRPr>
          </a:p>
          <a:p>
            <a:pPr marL="0" indent="0" algn="ctr">
              <a:buNone/>
            </a:pPr>
            <a:endParaRPr lang="en-US" sz="2000" dirty="0">
              <a:hlinkClick r:id="rId5"/>
            </a:endParaRPr>
          </a:p>
          <a:p>
            <a:pPr marL="0" indent="0" algn="ctr">
              <a:buNone/>
            </a:pPr>
            <a:r>
              <a:rPr lang="en-US" sz="2000" dirty="0">
                <a:hlinkClick r:id="rId5"/>
              </a:rPr>
              <a:t>Approved Caterers List</a:t>
            </a:r>
            <a:endParaRPr lang="en-US" sz="2000" dirty="0"/>
          </a:p>
          <a:p>
            <a:pPr marL="0" indent="0" algn="ctr">
              <a:buNone/>
            </a:pPr>
            <a:endParaRPr lang="en-US" sz="2000" dirty="0">
              <a:hlinkClick r:id="rId6"/>
            </a:endParaRPr>
          </a:p>
          <a:p>
            <a:pPr marL="0" indent="0" algn="ctr">
              <a:buNone/>
            </a:pPr>
            <a:r>
              <a:rPr lang="en-US" sz="2000" dirty="0">
                <a:hlinkClick r:id="rId6"/>
              </a:rPr>
              <a:t>Licensed Suppliers for Promotional Items and Apparel </a:t>
            </a:r>
            <a:endParaRPr lang="en-US" sz="2000" dirty="0"/>
          </a:p>
          <a:p>
            <a:pPr marL="0" indent="0" algn="ctr">
              <a:buNone/>
            </a:pPr>
            <a:endParaRPr lang="en-US" sz="2000" dirty="0">
              <a:hlinkClick r:id="rId7"/>
            </a:endParaRPr>
          </a:p>
          <a:p>
            <a:pPr marL="0" indent="0" algn="ctr">
              <a:buNone/>
            </a:pPr>
            <a:r>
              <a:rPr lang="en-US" sz="2000" dirty="0">
                <a:hlinkClick r:id="rId7"/>
              </a:rPr>
              <a:t>University Style Guide to Logos Branding and More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063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990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7086600" cy="4343400"/>
          </a:xfrm>
        </p:spPr>
        <p:txBody>
          <a:bodyPr/>
          <a:lstStyle/>
          <a:p>
            <a:pPr marL="0" indent="0">
              <a:buNone/>
            </a:pPr>
            <a:endParaRPr lang="en-US" sz="2400" b="1" dirty="0"/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i="1" dirty="0"/>
              <a:t>Contracts and Purchasing Services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i="1" dirty="0"/>
              <a:t>Catering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i="1" dirty="0"/>
              <a:t>Hotel/Venues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i="1" dirty="0"/>
              <a:t>Alcohol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i="1" dirty="0"/>
              <a:t>Promotional Items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i="1" dirty="0"/>
              <a:t>Questions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900" i="1" dirty="0"/>
          </a:p>
          <a:p>
            <a:pPr marL="0" indent="0">
              <a:buNone/>
            </a:pPr>
            <a:endParaRPr lang="en-US" sz="1400" b="1" dirty="0"/>
          </a:p>
        </p:txBody>
      </p:sp>
      <p:pic>
        <p:nvPicPr>
          <p:cNvPr id="4" name="Picture 3" descr="A-Question-of-Influence - Standing at the &lt;strong&gt;Crossroads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976687"/>
            <a:ext cx="1981200" cy="196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28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  <a:ln>
            <a:prstDash val="sysDash"/>
          </a:ln>
        </p:spPr>
        <p:txBody>
          <a:bodyPr/>
          <a:lstStyle/>
          <a:p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 and Purchasing Services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981200" y="1981200"/>
            <a:ext cx="4267200" cy="37006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 reviews and signs </a:t>
            </a:r>
            <a:r>
              <a:rPr lang="en-US" sz="1900" i="1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1900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contracts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 contracts to </a:t>
            </a:r>
            <a:r>
              <a:rPr lang="en-US" sz="1900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sourcing@upenn.edu</a:t>
            </a:r>
            <a:r>
              <a:rPr lang="en-US" sz="1900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around time generally three (3) working days for initial review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 sends suggested </a:t>
            </a:r>
            <a:r>
              <a:rPr lang="en-US" sz="19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redlines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pic>
        <p:nvPicPr>
          <p:cNvPr id="3" name="Picture 2" descr="When Do You Need to Formalize Contracts with Your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415008"/>
            <a:ext cx="28575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5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371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875" y="1409700"/>
            <a:ext cx="4648200" cy="35814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caterers list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a caterer and turn around time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Deposits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looking for new, local, diverse caterers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on general guidelines for caterers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contracted caterers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 Waivers</a:t>
            </a:r>
          </a:p>
        </p:txBody>
      </p:sp>
      <p:pic>
        <p:nvPicPr>
          <p:cNvPr id="4" name="Picture 3" descr="Seafarer’s Health &amp; Lifestyle – Officer of the Watc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5" y="3200400"/>
            <a:ext cx="2670526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6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371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Hotels/Venues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5715000" cy="27432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 Agreements with Philadelphia Hotels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we look for and additional terms</a:t>
            </a:r>
          </a:p>
          <a:p>
            <a:pPr marL="173038" lvl="1" indent="-173038"/>
            <a:endParaRPr lang="en-US" sz="1600" b="1" dirty="0"/>
          </a:p>
        </p:txBody>
      </p:sp>
      <p:pic>
        <p:nvPicPr>
          <p:cNvPr id="4" name="Picture 3" descr="Bar Mitzvahzilla: No-Tell &lt;strong&gt;Hotel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876800"/>
            <a:ext cx="1600200" cy="1009650"/>
          </a:xfrm>
          <a:prstGeom prst="rect">
            <a:avLst/>
          </a:prstGeom>
        </p:spPr>
      </p:pic>
      <p:pic>
        <p:nvPicPr>
          <p:cNvPr id="5" name="Picture 4" descr="Make It Davao: The &lt;strong&gt;Venue&lt;/strong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8" y="942975"/>
            <a:ext cx="1562101" cy="1009650"/>
          </a:xfrm>
          <a:prstGeom prst="rect">
            <a:avLst/>
          </a:prstGeom>
        </p:spPr>
      </p:pic>
      <p:pic>
        <p:nvPicPr>
          <p:cNvPr id="6" name="Picture 5" descr="Google Maps per iPad: come installarlo - Scopri la Mel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9" y="2837473"/>
            <a:ext cx="1535723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9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371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Promotional Items &amp; Apparel</a:t>
            </a:r>
            <a:r>
              <a:rPr lang="en-US" sz="3200" b="1" u="sng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849935"/>
            <a:ext cx="5638800" cy="3548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Licensed Suppliers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Bangladesh Accord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Branding Compliance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Pre-Approval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Time Waivers &amp; Exceptions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Removal of suppliers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870563"/>
            <a:ext cx="3117830" cy="187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0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371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Promotional Items &amp; Apparel</a:t>
            </a:r>
            <a:r>
              <a:rPr lang="en-US" sz="3200" b="1" u="sng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057400"/>
            <a:ext cx="563880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Included?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Naming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143000"/>
            <a:ext cx="2743200" cy="20573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38" y="3276600"/>
            <a:ext cx="2100262" cy="288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0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371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Promotional Items &amp; Apparel</a:t>
            </a:r>
            <a:r>
              <a:rPr lang="en-US" sz="3200" b="1" u="sng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9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371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Promotional Items &amp; Apparel</a:t>
            </a:r>
            <a:r>
              <a:rPr lang="en-US" sz="3200" b="1" u="sng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057400"/>
            <a:ext cx="563880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help?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Jason Evans</a:t>
            </a:r>
          </a:p>
          <a:p>
            <a:pPr marL="800100" lvl="1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jevans5@upenn.edu</a:t>
            </a:r>
            <a:r>
              <a:rPr lang="en-US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47800"/>
            <a:ext cx="3657600" cy="243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36693"/>
      </p:ext>
    </p:extLst>
  </p:cSld>
  <p:clrMapOvr>
    <a:masterClrMapping/>
  </p:clrMapOvr>
</p:sld>
</file>

<file path=ppt/theme/theme1.xml><?xml version="1.0" encoding="utf-8"?>
<a:theme xmlns:a="http://schemas.openxmlformats.org/drawingml/2006/main" name="BSD_Dept_Template_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96" charset="0"/>
            <a:ea typeface="ヒラギノ角ゴ Pro W3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96" charset="0"/>
            <a:ea typeface="ヒラギノ角ゴ Pro W3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BSD_Dept_Template_2009</Template>
  <TotalTime>52057</TotalTime>
  <Words>153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Lucida Grande</vt:lpstr>
      <vt:lpstr>Times New Roman</vt:lpstr>
      <vt:lpstr>Wingdings</vt:lpstr>
      <vt:lpstr>Wingdings 3</vt:lpstr>
      <vt:lpstr>ヒラギノ角ゴ Pro W3</vt:lpstr>
      <vt:lpstr>BSD_Dept_Template_2009</vt:lpstr>
      <vt:lpstr>Purchasing Services Catering, Events, Promotional Items Updated as of May 7, 2019</vt:lpstr>
      <vt:lpstr>  Table of Contents </vt:lpstr>
      <vt:lpstr>Contracts and Purchasing Services</vt:lpstr>
      <vt:lpstr> Catering </vt:lpstr>
      <vt:lpstr> Hotels/Venues </vt:lpstr>
      <vt:lpstr> Promotional Items &amp; Apparel  </vt:lpstr>
      <vt:lpstr> Promotional Items &amp; Apparel  </vt:lpstr>
      <vt:lpstr> Promotional Items &amp; Apparel  </vt:lpstr>
      <vt:lpstr> Promotional Items &amp; Apparel  </vt:lpstr>
      <vt:lpstr> Catering &amp; Events  </vt:lpstr>
      <vt:lpstr>PowerPoint Presentation</vt:lpstr>
      <vt:lpstr>LINKS</vt:lpstr>
    </vt:vector>
  </TitlesOfParts>
  <Company>University of Penn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Lease, Jessica</dc:creator>
  <cp:lastModifiedBy>Lisbeth Dennis</cp:lastModifiedBy>
  <cp:revision>2253</cp:revision>
  <cp:lastPrinted>2018-02-01T16:38:49Z</cp:lastPrinted>
  <dcterms:created xsi:type="dcterms:W3CDTF">2009-05-07T13:54:00Z</dcterms:created>
  <dcterms:modified xsi:type="dcterms:W3CDTF">2019-05-07T20:29:38Z</dcterms:modified>
</cp:coreProperties>
</file>